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77" r:id="rId3"/>
    <p:sldId id="278" r:id="rId4"/>
    <p:sldId id="280" r:id="rId5"/>
    <p:sldId id="263" r:id="rId6"/>
    <p:sldId id="269" r:id="rId7"/>
    <p:sldId id="272" r:id="rId8"/>
    <p:sldId id="271" r:id="rId9"/>
    <p:sldId id="267" r:id="rId10"/>
    <p:sldId id="281" r:id="rId11"/>
    <p:sldId id="27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5" d="100"/>
          <a:sy n="85" d="100"/>
        </p:scale>
        <p:origin x="226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AFDA4F-1AF7-4537-A255-9D8652F0C70B}"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80974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FDA4F-1AF7-4537-A255-9D8652F0C70B}"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165162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FDA4F-1AF7-4537-A255-9D8652F0C70B}"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13906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FDA4F-1AF7-4537-A255-9D8652F0C70B}"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42987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AFDA4F-1AF7-4537-A255-9D8652F0C70B}"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292955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AFDA4F-1AF7-4537-A255-9D8652F0C70B}"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352946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AFDA4F-1AF7-4537-A255-9D8652F0C70B}" type="datetimeFigureOut">
              <a:rPr lang="en-US" smtClean="0"/>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239138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AFDA4F-1AF7-4537-A255-9D8652F0C70B}" type="datetimeFigureOut">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318299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FDA4F-1AF7-4537-A255-9D8652F0C70B}" type="datetimeFigureOut">
              <a:rPr lang="en-US" smtClean="0"/>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221109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AFDA4F-1AF7-4537-A255-9D8652F0C70B}"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127389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AFDA4F-1AF7-4537-A255-9D8652F0C70B}"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A14B1-F291-4528-9046-4B4649A4E626}" type="slidenum">
              <a:rPr lang="en-US" smtClean="0"/>
              <a:t>‹#›</a:t>
            </a:fld>
            <a:endParaRPr lang="en-US"/>
          </a:p>
        </p:txBody>
      </p:sp>
    </p:spTree>
    <p:extLst>
      <p:ext uri="{BB962C8B-B14F-4D97-AF65-F5344CB8AC3E}">
        <p14:creationId xmlns:p14="http://schemas.microsoft.com/office/powerpoint/2010/main" val="69633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FDA4F-1AF7-4537-A255-9D8652F0C70B}" type="datetimeFigureOut">
              <a:rPr lang="en-US" smtClean="0"/>
              <a:t>12/29/2021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A14B1-F291-4528-9046-4B4649A4E626}" type="slidenum">
              <a:rPr lang="en-US" smtClean="0"/>
              <a:t>‹#›</a:t>
            </a:fld>
            <a:endParaRPr lang="en-US"/>
          </a:p>
        </p:txBody>
      </p:sp>
    </p:spTree>
    <p:extLst>
      <p:ext uri="{BB962C8B-B14F-4D97-AF65-F5344CB8AC3E}">
        <p14:creationId xmlns:p14="http://schemas.microsoft.com/office/powerpoint/2010/main" val="3293543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4.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9EB37-9B8C-40A4-9790-3041CAB6F56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73000"/>
                    </a14:imgEffect>
                  </a14:imgLayer>
                </a14:imgProps>
              </a:ext>
              <a:ext uri="{28A0092B-C50C-407E-A947-70E740481C1C}">
                <a14:useLocalDpi xmlns:a14="http://schemas.microsoft.com/office/drawing/2010/main" val="0"/>
              </a:ext>
            </a:extLst>
          </a:blip>
          <a:stretch>
            <a:fillRect/>
          </a:stretch>
        </p:blipFill>
        <p:spPr>
          <a:xfrm>
            <a:off x="2375734" y="1554293"/>
            <a:ext cx="4392533" cy="4369969"/>
          </a:xfrm>
          <a:prstGeom prst="rect">
            <a:avLst/>
          </a:prstGeom>
        </p:spPr>
      </p:pic>
      <p:sp>
        <p:nvSpPr>
          <p:cNvPr id="13" name="Rectangle 12"/>
          <p:cNvSpPr/>
          <p:nvPr/>
        </p:nvSpPr>
        <p:spPr>
          <a:xfrm>
            <a:off x="15" y="0"/>
            <a:ext cx="9143929" cy="9328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4" name="Rectangle 13"/>
          <p:cNvSpPr/>
          <p:nvPr/>
        </p:nvSpPr>
        <p:spPr>
          <a:xfrm>
            <a:off x="1" y="5925111"/>
            <a:ext cx="9144000" cy="9328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Rectangle 8"/>
          <p:cNvSpPr/>
          <p:nvPr/>
        </p:nvSpPr>
        <p:spPr>
          <a:xfrm>
            <a:off x="-4555" y="755790"/>
            <a:ext cx="9148499" cy="193874"/>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0" name="Rectangle 9"/>
          <p:cNvSpPr/>
          <p:nvPr/>
        </p:nvSpPr>
        <p:spPr>
          <a:xfrm>
            <a:off x="-4202" y="5926808"/>
            <a:ext cx="9148202" cy="175403"/>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50081" y="-1867257"/>
            <a:ext cx="443838" cy="4601111"/>
          </a:xfrm>
          <a:prstGeom prst="rect">
            <a:avLst/>
          </a:prstGeom>
        </p:spPr>
      </p:pic>
      <p:sp>
        <p:nvSpPr>
          <p:cNvPr id="20" name="TextBox 19">
            <a:extLst>
              <a:ext uri="{FF2B5EF4-FFF2-40B4-BE49-F238E27FC236}">
                <a16:creationId xmlns:a16="http://schemas.microsoft.com/office/drawing/2014/main" id="{7089812E-46A3-4877-B54B-351B2ED4534B}"/>
              </a:ext>
            </a:extLst>
          </p:cNvPr>
          <p:cNvSpPr txBox="1"/>
          <p:nvPr/>
        </p:nvSpPr>
        <p:spPr>
          <a:xfrm>
            <a:off x="345057" y="932499"/>
            <a:ext cx="8453887" cy="1321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824" tIns="44824" rIns="44824" bIns="44824" numCol="1" spcCol="38100" rtlCol="0" anchor="ctr">
            <a:spAutoFit/>
          </a:bodyPr>
          <a:lstStyle/>
          <a:p>
            <a:pPr algn="ctr" defTabSz="728421" hangingPunct="0"/>
            <a:r>
              <a:rPr lang="en-US" sz="4000" b="1" dirty="0">
                <a:latin typeface="Bahnschrift" panose="020B0502040204020203" pitchFamily="34" charset="0"/>
                <a:sym typeface="Helvetica Light"/>
              </a:rPr>
              <a:t>Firm Introduction and Overview of Upcoming Projects</a:t>
            </a:r>
          </a:p>
        </p:txBody>
      </p:sp>
      <p:sp>
        <p:nvSpPr>
          <p:cNvPr id="16" name="TextBox 15">
            <a:extLst>
              <a:ext uri="{FF2B5EF4-FFF2-40B4-BE49-F238E27FC236}">
                <a16:creationId xmlns:a16="http://schemas.microsoft.com/office/drawing/2014/main" id="{7089812E-46A3-4877-B54B-351B2ED4534B}"/>
              </a:ext>
            </a:extLst>
          </p:cNvPr>
          <p:cNvSpPr txBox="1"/>
          <p:nvPr/>
        </p:nvSpPr>
        <p:spPr>
          <a:xfrm>
            <a:off x="1044194" y="6120070"/>
            <a:ext cx="7055613" cy="7060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824" tIns="44824" rIns="44824" bIns="44824" numCol="1" spcCol="38100" rtlCol="0" anchor="ctr">
            <a:spAutoFit/>
          </a:bodyPr>
          <a:lstStyle/>
          <a:p>
            <a:pPr algn="ctr" defTabSz="728421" hangingPunct="0"/>
            <a:r>
              <a:rPr lang="en-US" sz="4000" i="1" dirty="0">
                <a:solidFill>
                  <a:schemeClr val="bg1"/>
                </a:solidFill>
                <a:latin typeface="Bahnschrift" panose="020B0502040204020203" pitchFamily="34" charset="0"/>
                <a:sym typeface="Helvetica Light"/>
              </a:rPr>
              <a:t>ABC Builders’ Breakfast </a:t>
            </a:r>
          </a:p>
        </p:txBody>
      </p:sp>
      <p:sp>
        <p:nvSpPr>
          <p:cNvPr id="15" name="TextBox 14">
            <a:extLst>
              <a:ext uri="{FF2B5EF4-FFF2-40B4-BE49-F238E27FC236}">
                <a16:creationId xmlns:a16="http://schemas.microsoft.com/office/drawing/2014/main" id="{C627DA62-A711-4253-B486-C382E5497609}"/>
              </a:ext>
            </a:extLst>
          </p:cNvPr>
          <p:cNvSpPr txBox="1"/>
          <p:nvPr/>
        </p:nvSpPr>
        <p:spPr>
          <a:xfrm>
            <a:off x="345057" y="5151170"/>
            <a:ext cx="8453887" cy="6445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824" tIns="44824" rIns="44824" bIns="44824" numCol="1" spcCol="38100" rtlCol="0" anchor="ctr">
            <a:spAutoFit/>
          </a:bodyPr>
          <a:lstStyle/>
          <a:p>
            <a:pPr algn="ctr" defTabSz="728421" hangingPunct="0"/>
            <a:r>
              <a:rPr lang="en-US" sz="3600" dirty="0">
                <a:latin typeface="Bahnschrift" panose="020B0502040204020203" pitchFamily="34" charset="0"/>
                <a:sym typeface="Helvetica Light"/>
              </a:rPr>
              <a:t>January 12, 2022</a:t>
            </a:r>
          </a:p>
        </p:txBody>
      </p:sp>
      <p:pic>
        <p:nvPicPr>
          <p:cNvPr id="17" name="Picture 16">
            <a:extLst>
              <a:ext uri="{FF2B5EF4-FFF2-40B4-BE49-F238E27FC236}">
                <a16:creationId xmlns:a16="http://schemas.microsoft.com/office/drawing/2014/main" id="{6B3605C8-417F-4871-91C9-775576AB2A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632" t="13640" r="20697" b="7216"/>
          <a:stretch/>
        </p:blipFill>
        <p:spPr>
          <a:xfrm>
            <a:off x="62307" y="2654395"/>
            <a:ext cx="2696169" cy="2169762"/>
          </a:xfrm>
          <a:prstGeom prst="rect">
            <a:avLst/>
          </a:prstGeom>
        </p:spPr>
      </p:pic>
      <p:pic>
        <p:nvPicPr>
          <p:cNvPr id="12" name="Picture 11">
            <a:extLst>
              <a:ext uri="{FF2B5EF4-FFF2-40B4-BE49-F238E27FC236}">
                <a16:creationId xmlns:a16="http://schemas.microsoft.com/office/drawing/2014/main" id="{629A2303-F2E0-430D-A9D5-B6DC8988DF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05" t="17340" r="6144" b="49700"/>
          <a:stretch/>
        </p:blipFill>
        <p:spPr>
          <a:xfrm>
            <a:off x="2879918" y="2819072"/>
            <a:ext cx="3384164" cy="1840407"/>
          </a:xfrm>
          <a:prstGeom prst="rect">
            <a:avLst/>
          </a:prstGeom>
        </p:spPr>
      </p:pic>
      <p:pic>
        <p:nvPicPr>
          <p:cNvPr id="19" name="Picture 18">
            <a:extLst>
              <a:ext uri="{FF2B5EF4-FFF2-40B4-BE49-F238E27FC236}">
                <a16:creationId xmlns:a16="http://schemas.microsoft.com/office/drawing/2014/main" id="{BD3137FD-B245-4977-B8E6-E2559EBF8C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421" t="18343" r="25612" b="158"/>
          <a:stretch/>
        </p:blipFill>
        <p:spPr>
          <a:xfrm>
            <a:off x="6385523" y="2619894"/>
            <a:ext cx="2696169" cy="2165511"/>
          </a:xfrm>
          <a:prstGeom prst="rect">
            <a:avLst/>
          </a:prstGeom>
        </p:spPr>
      </p:pic>
    </p:spTree>
    <p:extLst>
      <p:ext uri="{BB962C8B-B14F-4D97-AF65-F5344CB8AC3E}">
        <p14:creationId xmlns:p14="http://schemas.microsoft.com/office/powerpoint/2010/main" val="119807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A9851B5-9088-47A9-9593-CB01EC08C65C}"/>
              </a:ext>
            </a:extLst>
          </p:cNvPr>
          <p:cNvGrpSpPr/>
          <p:nvPr/>
        </p:nvGrpSpPr>
        <p:grpSpPr>
          <a:xfrm>
            <a:off x="-2151659" y="655002"/>
            <a:ext cx="6479132" cy="169287"/>
            <a:chOff x="-948435" y="853170"/>
            <a:chExt cx="4720837" cy="171637"/>
          </a:xfrm>
        </p:grpSpPr>
        <p:sp>
          <p:nvSpPr>
            <p:cNvPr id="11" name="Parallelogram 10">
              <a:extLst>
                <a:ext uri="{FF2B5EF4-FFF2-40B4-BE49-F238E27FC236}">
                  <a16:creationId xmlns:a16="http://schemas.microsoft.com/office/drawing/2014/main" id="{91D41D0C-EAE2-4C90-BEF5-00233B232D84}"/>
                </a:ext>
              </a:extLst>
            </p:cNvPr>
            <p:cNvSpPr/>
            <p:nvPr/>
          </p:nvSpPr>
          <p:spPr>
            <a:xfrm>
              <a:off x="-940275" y="853170"/>
              <a:ext cx="4712677" cy="131568"/>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2" name="Parallelogram 11">
              <a:extLst>
                <a:ext uri="{FF2B5EF4-FFF2-40B4-BE49-F238E27FC236}">
                  <a16:creationId xmlns:a16="http://schemas.microsoft.com/office/drawing/2014/main" id="{6C89DBB4-0601-4C0B-94AF-DF29C666DCAB}"/>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
        <p:nvSpPr>
          <p:cNvPr id="14" name="TextBox 13">
            <a:extLst>
              <a:ext uri="{FF2B5EF4-FFF2-40B4-BE49-F238E27FC236}">
                <a16:creationId xmlns:a16="http://schemas.microsoft.com/office/drawing/2014/main" id="{ECFBC302-3DAF-4928-BC60-5B8C380C79FB}"/>
              </a:ext>
            </a:extLst>
          </p:cNvPr>
          <p:cNvSpPr txBox="1"/>
          <p:nvPr/>
        </p:nvSpPr>
        <p:spPr>
          <a:xfrm>
            <a:off x="1" y="12394"/>
            <a:ext cx="4209690" cy="646331"/>
          </a:xfrm>
          <a:prstGeom prst="rect">
            <a:avLst/>
          </a:prstGeom>
          <a:noFill/>
        </p:spPr>
        <p:txBody>
          <a:bodyPr wrap="square" rtlCol="0">
            <a:spAutoFit/>
          </a:bodyPr>
          <a:lstStyle/>
          <a:p>
            <a:pPr algn="r"/>
            <a:r>
              <a:rPr lang="en-US" sz="3600" dirty="0">
                <a:latin typeface="Bahnschrift" panose="020B0502040204020203" pitchFamily="34" charset="0"/>
              </a:rPr>
              <a:t>Pipeline Overview</a:t>
            </a:r>
          </a:p>
        </p:txBody>
      </p:sp>
      <p:pic>
        <p:nvPicPr>
          <p:cNvPr id="6" name="Picture 5">
            <a:extLst>
              <a:ext uri="{FF2B5EF4-FFF2-40B4-BE49-F238E27FC236}">
                <a16:creationId xmlns:a16="http://schemas.microsoft.com/office/drawing/2014/main" id="{6EF42A2E-8614-4A94-AD93-67D133A6B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3" y="1382463"/>
            <a:ext cx="8893834" cy="4748681"/>
          </a:xfrm>
          <a:prstGeom prst="rect">
            <a:avLst/>
          </a:prstGeom>
          <a:ln w="19050">
            <a:solidFill>
              <a:schemeClr val="tx1"/>
            </a:solidFill>
          </a:ln>
        </p:spPr>
      </p:pic>
      <p:sp>
        <p:nvSpPr>
          <p:cNvPr id="24" name="TextBox 23">
            <a:extLst>
              <a:ext uri="{FF2B5EF4-FFF2-40B4-BE49-F238E27FC236}">
                <a16:creationId xmlns:a16="http://schemas.microsoft.com/office/drawing/2014/main" id="{9CA89D16-51EB-49CA-96A8-5A7322AFE3C1}"/>
              </a:ext>
            </a:extLst>
          </p:cNvPr>
          <p:cNvSpPr txBox="1"/>
          <p:nvPr/>
        </p:nvSpPr>
        <p:spPr>
          <a:xfrm>
            <a:off x="5273040" y="4236504"/>
            <a:ext cx="3745877" cy="1900777"/>
          </a:xfrm>
          <a:prstGeom prst="rect">
            <a:avLst/>
          </a:prstGeom>
          <a:solidFill>
            <a:schemeClr val="accent3">
              <a:lumMod val="20000"/>
              <a:lumOff val="80000"/>
            </a:schemeClr>
          </a:solidFill>
          <a:ln w="19050">
            <a:solidFill>
              <a:schemeClr val="tx1"/>
            </a:solidFill>
          </a:ln>
        </p:spPr>
        <p:txBody>
          <a:bodyPr wrap="square" rtlCol="0">
            <a:spAutoFit/>
          </a:bodyPr>
          <a:lstStyle/>
          <a:p>
            <a:pPr algn="ctr">
              <a:lnSpc>
                <a:spcPct val="150000"/>
              </a:lnSpc>
            </a:pPr>
            <a:r>
              <a:rPr lang="en-US" sz="1600" b="1" u="sng" dirty="0"/>
              <a:t>2022 DEVELOPMENT PIPELINE</a:t>
            </a:r>
          </a:p>
          <a:p>
            <a:pPr marL="285750" indent="-285750">
              <a:lnSpc>
                <a:spcPct val="150000"/>
              </a:lnSpc>
              <a:buFont typeface="Arial" panose="020B0604020202020204" pitchFamily="34" charset="0"/>
              <a:buChar char="•"/>
            </a:pPr>
            <a:r>
              <a:rPr lang="en-US" sz="1600" b="1" dirty="0"/>
              <a:t>5 Active Projects</a:t>
            </a:r>
          </a:p>
          <a:p>
            <a:pPr marL="285750" indent="-285750">
              <a:lnSpc>
                <a:spcPct val="150000"/>
              </a:lnSpc>
              <a:buFont typeface="Arial" panose="020B0604020202020204" pitchFamily="34" charset="0"/>
              <a:buChar char="•"/>
            </a:pPr>
            <a:r>
              <a:rPr lang="en-US" sz="1600" b="1" dirty="0"/>
              <a:t>251 Residential Units</a:t>
            </a:r>
          </a:p>
          <a:p>
            <a:pPr marL="285750" indent="-285750">
              <a:lnSpc>
                <a:spcPct val="150000"/>
              </a:lnSpc>
              <a:buFont typeface="Arial" panose="020B0604020202020204" pitchFamily="34" charset="0"/>
              <a:buChar char="•"/>
            </a:pPr>
            <a:r>
              <a:rPr lang="en-US" sz="1600" b="1" dirty="0"/>
              <a:t>75,000 SF Commercial Space</a:t>
            </a:r>
          </a:p>
          <a:p>
            <a:pPr marL="285750" indent="-285750">
              <a:lnSpc>
                <a:spcPct val="150000"/>
              </a:lnSpc>
              <a:buFont typeface="Arial" panose="020B0604020202020204" pitchFamily="34" charset="0"/>
              <a:buChar char="•"/>
            </a:pPr>
            <a:r>
              <a:rPr lang="en-US" sz="1600" b="1" dirty="0"/>
              <a:t>$85,500,000 Estimated Project Cost</a:t>
            </a:r>
            <a:endParaRPr lang="en-US" sz="1600" dirty="0"/>
          </a:p>
        </p:txBody>
      </p:sp>
    </p:spTree>
    <p:extLst>
      <p:ext uri="{BB962C8B-B14F-4D97-AF65-F5344CB8AC3E}">
        <p14:creationId xmlns:p14="http://schemas.microsoft.com/office/powerpoint/2010/main" val="247072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9EB37-9B8C-40A4-9790-3041CAB6F56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73000"/>
                    </a14:imgEffect>
                  </a14:imgLayer>
                </a14:imgProps>
              </a:ext>
              <a:ext uri="{28A0092B-C50C-407E-A947-70E740481C1C}">
                <a14:useLocalDpi xmlns:a14="http://schemas.microsoft.com/office/drawing/2010/main" val="0"/>
              </a:ext>
            </a:extLst>
          </a:blip>
          <a:stretch>
            <a:fillRect/>
          </a:stretch>
        </p:blipFill>
        <p:spPr>
          <a:xfrm>
            <a:off x="2375734" y="1554293"/>
            <a:ext cx="4392533" cy="4369969"/>
          </a:xfrm>
          <a:prstGeom prst="rect">
            <a:avLst/>
          </a:prstGeom>
        </p:spPr>
      </p:pic>
      <p:sp>
        <p:nvSpPr>
          <p:cNvPr id="13" name="Rectangle 12"/>
          <p:cNvSpPr/>
          <p:nvPr/>
        </p:nvSpPr>
        <p:spPr>
          <a:xfrm>
            <a:off x="15" y="0"/>
            <a:ext cx="9143929" cy="9328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4" name="Rectangle 13"/>
          <p:cNvSpPr/>
          <p:nvPr/>
        </p:nvSpPr>
        <p:spPr>
          <a:xfrm>
            <a:off x="1" y="5925111"/>
            <a:ext cx="9144000" cy="9328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Rectangle 8"/>
          <p:cNvSpPr/>
          <p:nvPr/>
        </p:nvSpPr>
        <p:spPr>
          <a:xfrm>
            <a:off x="-4555" y="755790"/>
            <a:ext cx="9148499" cy="193874"/>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0" name="Rectangle 9"/>
          <p:cNvSpPr/>
          <p:nvPr/>
        </p:nvSpPr>
        <p:spPr>
          <a:xfrm>
            <a:off x="-4202" y="5926808"/>
            <a:ext cx="9148202" cy="175403"/>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50081" y="-1867257"/>
            <a:ext cx="443838" cy="4601111"/>
          </a:xfrm>
          <a:prstGeom prst="rect">
            <a:avLst/>
          </a:prstGeom>
        </p:spPr>
      </p:pic>
      <p:sp>
        <p:nvSpPr>
          <p:cNvPr id="20" name="TextBox 19">
            <a:extLst>
              <a:ext uri="{FF2B5EF4-FFF2-40B4-BE49-F238E27FC236}">
                <a16:creationId xmlns:a16="http://schemas.microsoft.com/office/drawing/2014/main" id="{7089812E-46A3-4877-B54B-351B2ED4534B}"/>
              </a:ext>
            </a:extLst>
          </p:cNvPr>
          <p:cNvSpPr txBox="1"/>
          <p:nvPr/>
        </p:nvSpPr>
        <p:spPr>
          <a:xfrm>
            <a:off x="345057" y="932499"/>
            <a:ext cx="8453887" cy="1321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824" tIns="44824" rIns="44824" bIns="44824" numCol="1" spcCol="38100" rtlCol="0" anchor="ctr">
            <a:spAutoFit/>
          </a:bodyPr>
          <a:lstStyle/>
          <a:p>
            <a:pPr algn="ctr" defTabSz="728421" hangingPunct="0"/>
            <a:r>
              <a:rPr lang="en-US" sz="4000" b="1" dirty="0">
                <a:latin typeface="Bahnschrift" panose="020B0502040204020203" pitchFamily="34" charset="0"/>
                <a:sym typeface="Helvetica Light"/>
              </a:rPr>
              <a:t>Firm Introduction and Overview of Upcoming Projects</a:t>
            </a:r>
          </a:p>
        </p:txBody>
      </p:sp>
      <p:sp>
        <p:nvSpPr>
          <p:cNvPr id="16" name="TextBox 15">
            <a:extLst>
              <a:ext uri="{FF2B5EF4-FFF2-40B4-BE49-F238E27FC236}">
                <a16:creationId xmlns:a16="http://schemas.microsoft.com/office/drawing/2014/main" id="{7089812E-46A3-4877-B54B-351B2ED4534B}"/>
              </a:ext>
            </a:extLst>
          </p:cNvPr>
          <p:cNvSpPr txBox="1"/>
          <p:nvPr/>
        </p:nvSpPr>
        <p:spPr>
          <a:xfrm>
            <a:off x="1044194" y="6120070"/>
            <a:ext cx="7055613" cy="7060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824" tIns="44824" rIns="44824" bIns="44824" numCol="1" spcCol="38100" rtlCol="0" anchor="ctr">
            <a:spAutoFit/>
          </a:bodyPr>
          <a:lstStyle/>
          <a:p>
            <a:pPr algn="ctr" defTabSz="728421" hangingPunct="0"/>
            <a:r>
              <a:rPr lang="en-US" sz="4000" i="1" dirty="0">
                <a:solidFill>
                  <a:schemeClr val="bg1"/>
                </a:solidFill>
                <a:latin typeface="Bahnschrift" panose="020B0502040204020203" pitchFamily="34" charset="0"/>
                <a:sym typeface="Helvetica Light"/>
              </a:rPr>
              <a:t>ABC Builders’ Breakfast </a:t>
            </a:r>
          </a:p>
        </p:txBody>
      </p:sp>
      <p:sp>
        <p:nvSpPr>
          <p:cNvPr id="15" name="TextBox 14">
            <a:extLst>
              <a:ext uri="{FF2B5EF4-FFF2-40B4-BE49-F238E27FC236}">
                <a16:creationId xmlns:a16="http://schemas.microsoft.com/office/drawing/2014/main" id="{C627DA62-A711-4253-B486-C382E5497609}"/>
              </a:ext>
            </a:extLst>
          </p:cNvPr>
          <p:cNvSpPr txBox="1"/>
          <p:nvPr/>
        </p:nvSpPr>
        <p:spPr>
          <a:xfrm>
            <a:off x="345057" y="5151170"/>
            <a:ext cx="8453887" cy="6445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824" tIns="44824" rIns="44824" bIns="44824" numCol="1" spcCol="38100" rtlCol="0" anchor="ctr">
            <a:spAutoFit/>
          </a:bodyPr>
          <a:lstStyle/>
          <a:p>
            <a:pPr algn="ctr" defTabSz="728421" hangingPunct="0"/>
            <a:r>
              <a:rPr lang="en-US" sz="3600" dirty="0">
                <a:latin typeface="Bahnschrift" panose="020B0502040204020203" pitchFamily="34" charset="0"/>
                <a:sym typeface="Helvetica Light"/>
              </a:rPr>
              <a:t>January 12, 2022</a:t>
            </a:r>
          </a:p>
        </p:txBody>
      </p:sp>
      <p:pic>
        <p:nvPicPr>
          <p:cNvPr id="17" name="Picture 16">
            <a:extLst>
              <a:ext uri="{FF2B5EF4-FFF2-40B4-BE49-F238E27FC236}">
                <a16:creationId xmlns:a16="http://schemas.microsoft.com/office/drawing/2014/main" id="{6B3605C8-417F-4871-91C9-775576AB2A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632" t="13640" r="20697" b="7216"/>
          <a:stretch/>
        </p:blipFill>
        <p:spPr>
          <a:xfrm>
            <a:off x="62307" y="2654395"/>
            <a:ext cx="2696169" cy="2169762"/>
          </a:xfrm>
          <a:prstGeom prst="rect">
            <a:avLst/>
          </a:prstGeom>
        </p:spPr>
      </p:pic>
      <p:pic>
        <p:nvPicPr>
          <p:cNvPr id="12" name="Picture 11">
            <a:extLst>
              <a:ext uri="{FF2B5EF4-FFF2-40B4-BE49-F238E27FC236}">
                <a16:creationId xmlns:a16="http://schemas.microsoft.com/office/drawing/2014/main" id="{629A2303-F2E0-430D-A9D5-B6DC8988DF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05" t="17340" r="6144" b="49700"/>
          <a:stretch/>
        </p:blipFill>
        <p:spPr>
          <a:xfrm>
            <a:off x="2879918" y="2819072"/>
            <a:ext cx="3384164" cy="1840407"/>
          </a:xfrm>
          <a:prstGeom prst="rect">
            <a:avLst/>
          </a:prstGeom>
        </p:spPr>
      </p:pic>
      <p:pic>
        <p:nvPicPr>
          <p:cNvPr id="19" name="Picture 18">
            <a:extLst>
              <a:ext uri="{FF2B5EF4-FFF2-40B4-BE49-F238E27FC236}">
                <a16:creationId xmlns:a16="http://schemas.microsoft.com/office/drawing/2014/main" id="{BD3137FD-B245-4977-B8E6-E2559EBF8C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421" t="18343" r="25612" b="158"/>
          <a:stretch/>
        </p:blipFill>
        <p:spPr>
          <a:xfrm>
            <a:off x="6385523" y="2619894"/>
            <a:ext cx="2696169" cy="2165511"/>
          </a:xfrm>
          <a:prstGeom prst="rect">
            <a:avLst/>
          </a:prstGeom>
        </p:spPr>
      </p:pic>
    </p:spTree>
    <p:extLst>
      <p:ext uri="{BB962C8B-B14F-4D97-AF65-F5344CB8AC3E}">
        <p14:creationId xmlns:p14="http://schemas.microsoft.com/office/powerpoint/2010/main" val="254847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45484" t="38191" r="41077" b="39738"/>
          <a:stretch/>
        </p:blipFill>
        <p:spPr>
          <a:xfrm>
            <a:off x="5310925" y="248305"/>
            <a:ext cx="3074660" cy="3029951"/>
          </a:xfrm>
          <a:prstGeom prst="rect">
            <a:avLst/>
          </a:prstGeom>
          <a:solidFill>
            <a:schemeClr val="bg1"/>
          </a:solidFill>
        </p:spPr>
      </p:pic>
      <p:sp>
        <p:nvSpPr>
          <p:cNvPr id="6" name="Rectangle 5"/>
          <p:cNvSpPr/>
          <p:nvPr/>
        </p:nvSpPr>
        <p:spPr>
          <a:xfrm>
            <a:off x="1" y="6467820"/>
            <a:ext cx="9143999" cy="39018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Slide Number Placeholder 3"/>
          <p:cNvSpPr>
            <a:spLocks noGrp="1"/>
          </p:cNvSpPr>
          <p:nvPr>
            <p:ph type="sldNum" sz="quarter" idx="12"/>
          </p:nvPr>
        </p:nvSpPr>
        <p:spPr>
          <a:xfrm>
            <a:off x="3573556" y="6480346"/>
            <a:ext cx="1996888" cy="365125"/>
          </a:xfrm>
        </p:spPr>
        <p:txBody>
          <a:bodyPr/>
          <a:lstStyle/>
          <a:p>
            <a:pPr algn="ctr"/>
            <a:fld id="{64391AD6-FFA0-47A2-BA52-142AA2B348F5}" type="slidenum">
              <a:rPr lang="en-US" sz="1412">
                <a:solidFill>
                  <a:schemeClr val="bg1"/>
                </a:solidFill>
                <a:latin typeface="Bahnschrift" panose="020B0502040204020203" pitchFamily="34" charset="0"/>
              </a:rPr>
              <a:pPr algn="ctr"/>
              <a:t>2</a:t>
            </a:fld>
            <a:endParaRPr lang="en-US" sz="1412" dirty="0">
              <a:solidFill>
                <a:schemeClr val="bg1"/>
              </a:solidFill>
              <a:latin typeface="Bahnschrift" panose="020B0502040204020203" pitchFamily="34" charset="0"/>
            </a:endParaRPr>
          </a:p>
        </p:txBody>
      </p:sp>
      <p:sp>
        <p:nvSpPr>
          <p:cNvPr id="7" name="TextBox 6">
            <a:extLst>
              <a:ext uri="{FF2B5EF4-FFF2-40B4-BE49-F238E27FC236}">
                <a16:creationId xmlns:a16="http://schemas.microsoft.com/office/drawing/2014/main" id="{7089812E-46A3-4877-B54B-351B2ED4534B}"/>
              </a:ext>
            </a:extLst>
          </p:cNvPr>
          <p:cNvSpPr txBox="1"/>
          <p:nvPr/>
        </p:nvSpPr>
        <p:spPr>
          <a:xfrm>
            <a:off x="4896969" y="6523395"/>
            <a:ext cx="3774834" cy="280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824" tIns="44824" rIns="44824" bIns="44824" numCol="1" spcCol="38100" rtlCol="0" anchor="ctr">
            <a:spAutoFit/>
          </a:bodyPr>
          <a:lstStyle/>
          <a:p>
            <a:pPr algn="r" defTabSz="728421" hangingPunct="0"/>
            <a:r>
              <a:rPr lang="es-ES" sz="1235">
                <a:solidFill>
                  <a:schemeClr val="bg1"/>
                </a:solidFill>
                <a:latin typeface="Bahnschrift" panose="020B0502040204020203" pitchFamily="34" charset="0"/>
                <a:sym typeface="Helvetica Light"/>
              </a:rPr>
              <a:t>www.atriummanagement.com</a:t>
            </a:r>
            <a:endParaRPr lang="en-US" sz="4236">
              <a:solidFill>
                <a:schemeClr val="bg1"/>
              </a:solidFill>
              <a:latin typeface="Bahnschrift" panose="020B0502040204020203" pitchFamily="34" charset="0"/>
              <a:sym typeface="Helvetica Light"/>
            </a:endParaRPr>
          </a:p>
        </p:txBody>
      </p:sp>
      <p:sp>
        <p:nvSpPr>
          <p:cNvPr id="10" name="TextBox 9"/>
          <p:cNvSpPr txBox="1"/>
          <p:nvPr/>
        </p:nvSpPr>
        <p:spPr>
          <a:xfrm>
            <a:off x="380322" y="6284"/>
            <a:ext cx="7691868" cy="689869"/>
          </a:xfrm>
          <a:prstGeom prst="rect">
            <a:avLst/>
          </a:prstGeom>
          <a:noFill/>
        </p:spPr>
        <p:txBody>
          <a:bodyPr wrap="square" rtlCol="0">
            <a:spAutoFit/>
          </a:bodyPr>
          <a:lstStyle/>
          <a:p>
            <a:r>
              <a:rPr lang="en-US" sz="3883" dirty="0">
                <a:latin typeface="Bahnschrift" panose="020B0502040204020203" pitchFamily="34" charset="0"/>
              </a:rPr>
              <a:t>About Atrium</a:t>
            </a:r>
          </a:p>
        </p:txBody>
      </p:sp>
      <p:grpSp>
        <p:nvGrpSpPr>
          <p:cNvPr id="15" name="Group 14"/>
          <p:cNvGrpSpPr/>
          <p:nvPr/>
        </p:nvGrpSpPr>
        <p:grpSpPr>
          <a:xfrm>
            <a:off x="-2838902" y="657878"/>
            <a:ext cx="6479132" cy="169287"/>
            <a:chOff x="-948435" y="853170"/>
            <a:chExt cx="4720837" cy="171637"/>
          </a:xfrm>
        </p:grpSpPr>
        <p:sp>
          <p:nvSpPr>
            <p:cNvPr id="11" name="Parallelogram 10"/>
            <p:cNvSpPr/>
            <p:nvPr/>
          </p:nvSpPr>
          <p:spPr>
            <a:xfrm>
              <a:off x="-940275" y="853170"/>
              <a:ext cx="4712677" cy="131568"/>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2" name="Parallelogram 11"/>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495991" y="5531757"/>
            <a:ext cx="218229" cy="2262302"/>
          </a:xfrm>
          <a:prstGeom prst="rect">
            <a:avLst/>
          </a:prstGeom>
        </p:spPr>
      </p:pic>
      <p:sp>
        <p:nvSpPr>
          <p:cNvPr id="17" name="TextBox 16">
            <a:extLst>
              <a:ext uri="{FF2B5EF4-FFF2-40B4-BE49-F238E27FC236}">
                <a16:creationId xmlns:a16="http://schemas.microsoft.com/office/drawing/2014/main" id="{A1EB134D-FA81-4D51-8786-26E7FA3C7557}"/>
              </a:ext>
            </a:extLst>
          </p:cNvPr>
          <p:cNvSpPr txBox="1"/>
          <p:nvPr/>
        </p:nvSpPr>
        <p:spPr>
          <a:xfrm>
            <a:off x="380323" y="3361689"/>
            <a:ext cx="8291479" cy="2939266"/>
          </a:xfrm>
          <a:prstGeom prst="rect">
            <a:avLst/>
          </a:prstGeom>
          <a:noFill/>
        </p:spPr>
        <p:txBody>
          <a:bodyPr wrap="square" rtlCol="0">
            <a:spAutoFit/>
          </a:bodyPr>
          <a:lstStyle/>
          <a:p>
            <a:r>
              <a:rPr lang="en-US" sz="1600" dirty="0"/>
              <a:t>Atrium Management Company has been providing best-in-class professional Development, Asset and Property Management Services to clients and investors throughout Florida for over 20 years. Serving key strategic areas, Atrium provides the most comprehensive coverage available in the cities of Orlando, Tampa, Gainesville and their surrounding Central Florida communities. Atrium takes a team based approach to its business, which allows it to maintain a small company feel and customer focus as the company continues to grow and expand.  </a:t>
            </a:r>
          </a:p>
          <a:p>
            <a:endParaRPr lang="en-US" sz="900" dirty="0"/>
          </a:p>
          <a:p>
            <a:r>
              <a:rPr lang="en-US" sz="1600" dirty="0"/>
              <a:t>Atrium’s mission is to use a combination of cutting-edge technology, considerable experience, and world-class personal service to improve bottom line performance for our clients and to provide residents with an excellent living experience. When you work with Atrium Management Company, you can expect an honest and dependable team. Our goal is to exceed the expectations of our clients and consistently raise the bar for the industry.</a:t>
            </a:r>
          </a:p>
        </p:txBody>
      </p:sp>
      <p:sp>
        <p:nvSpPr>
          <p:cNvPr id="18" name="TextBox 17">
            <a:extLst>
              <a:ext uri="{FF2B5EF4-FFF2-40B4-BE49-F238E27FC236}">
                <a16:creationId xmlns:a16="http://schemas.microsoft.com/office/drawing/2014/main" id="{C7B7B725-DB64-43DF-BFD5-D83B20DEEBC6}"/>
              </a:ext>
            </a:extLst>
          </p:cNvPr>
          <p:cNvSpPr txBox="1"/>
          <p:nvPr/>
        </p:nvSpPr>
        <p:spPr>
          <a:xfrm>
            <a:off x="369271" y="924822"/>
            <a:ext cx="4849710" cy="2339102"/>
          </a:xfrm>
          <a:prstGeom prst="rect">
            <a:avLst/>
          </a:prstGeom>
          <a:noFill/>
        </p:spPr>
        <p:txBody>
          <a:bodyPr wrap="square" rtlCol="0">
            <a:spAutoFit/>
          </a:bodyPr>
          <a:lstStyle/>
          <a:p>
            <a:r>
              <a:rPr lang="en-US" b="1" dirty="0"/>
              <a:t>Company Highlights:</a:t>
            </a:r>
          </a:p>
          <a:p>
            <a:endParaRPr lang="en-US" sz="800" b="1" dirty="0"/>
          </a:p>
          <a:p>
            <a:pPr marL="655579" lvl="1" indent="-252146">
              <a:buFont typeface="Wingdings" panose="05000000000000000000" pitchFamily="2" charset="2"/>
              <a:buChar char="§"/>
            </a:pPr>
            <a:r>
              <a:rPr lang="en-US" sz="1600" dirty="0"/>
              <a:t>20+ Years in Business</a:t>
            </a:r>
          </a:p>
          <a:p>
            <a:pPr lvl="1"/>
            <a:endParaRPr lang="en-US" sz="800" dirty="0"/>
          </a:p>
          <a:p>
            <a:pPr marL="655579" lvl="1" indent="-252146">
              <a:buFont typeface="Wingdings" panose="05000000000000000000" pitchFamily="2" charset="2"/>
              <a:buChar char="§"/>
            </a:pPr>
            <a:r>
              <a:rPr lang="en-US" sz="1600" dirty="0"/>
              <a:t>2,500 Residential Units Owned and/or Managed</a:t>
            </a:r>
          </a:p>
          <a:p>
            <a:pPr lvl="1"/>
            <a:endParaRPr lang="en-US" sz="800" dirty="0"/>
          </a:p>
          <a:p>
            <a:pPr marL="655579" lvl="1" indent="-252146">
              <a:buFont typeface="Wingdings" panose="05000000000000000000" pitchFamily="2" charset="2"/>
              <a:buChar char="§"/>
            </a:pPr>
            <a:r>
              <a:rPr lang="en-US" sz="1600" dirty="0"/>
              <a:t>State-of-the-Art Real Estate Technology to Increase Efficiency and Elevate Tenant Living</a:t>
            </a:r>
          </a:p>
          <a:p>
            <a:pPr lvl="1"/>
            <a:endParaRPr lang="en-US" sz="800" dirty="0"/>
          </a:p>
          <a:p>
            <a:pPr marL="655579" lvl="1" indent="-252146">
              <a:buFont typeface="Wingdings" panose="05000000000000000000" pitchFamily="2" charset="2"/>
              <a:buChar char="§"/>
            </a:pPr>
            <a:r>
              <a:rPr lang="en-US" sz="1600" dirty="0"/>
              <a:t>Extensive Vendor Network, allowing Clients to Access more Services at Lower Prices</a:t>
            </a:r>
          </a:p>
        </p:txBody>
      </p:sp>
    </p:spTree>
    <p:extLst>
      <p:ext uri="{BB962C8B-B14F-4D97-AF65-F5344CB8AC3E}">
        <p14:creationId xmlns:p14="http://schemas.microsoft.com/office/powerpoint/2010/main" val="62009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77000"/>
                    </a14:imgEffect>
                  </a14:imgLayer>
                </a14:imgProps>
              </a:ext>
              <a:ext uri="{28A0092B-C50C-407E-A947-70E740481C1C}">
                <a14:useLocalDpi xmlns:a14="http://schemas.microsoft.com/office/drawing/2010/main" val="0"/>
              </a:ext>
            </a:extLst>
          </a:blip>
          <a:srcRect l="45484" t="38191" r="41077" b="39738"/>
          <a:stretch/>
        </p:blipFill>
        <p:spPr>
          <a:xfrm>
            <a:off x="3047898" y="2125650"/>
            <a:ext cx="3074660" cy="3029951"/>
          </a:xfrm>
          <a:prstGeom prst="rect">
            <a:avLst/>
          </a:prstGeom>
          <a:solidFill>
            <a:schemeClr val="bg1"/>
          </a:solidFill>
        </p:spPr>
      </p:pic>
      <p:sp>
        <p:nvSpPr>
          <p:cNvPr id="6" name="Rectangle 5"/>
          <p:cNvSpPr/>
          <p:nvPr/>
        </p:nvSpPr>
        <p:spPr>
          <a:xfrm>
            <a:off x="1" y="6467820"/>
            <a:ext cx="9143999" cy="39018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Slide Number Placeholder 3"/>
          <p:cNvSpPr>
            <a:spLocks noGrp="1"/>
          </p:cNvSpPr>
          <p:nvPr>
            <p:ph type="sldNum" sz="quarter" idx="12"/>
          </p:nvPr>
        </p:nvSpPr>
        <p:spPr>
          <a:xfrm>
            <a:off x="3573556" y="6480346"/>
            <a:ext cx="1996888" cy="365125"/>
          </a:xfrm>
        </p:spPr>
        <p:txBody>
          <a:bodyPr/>
          <a:lstStyle/>
          <a:p>
            <a:pPr algn="ctr"/>
            <a:fld id="{64391AD6-FFA0-47A2-BA52-142AA2B348F5}" type="slidenum">
              <a:rPr lang="en-US" sz="1412">
                <a:solidFill>
                  <a:schemeClr val="bg1"/>
                </a:solidFill>
                <a:latin typeface="Bahnschrift" panose="020B0502040204020203" pitchFamily="34" charset="0"/>
              </a:rPr>
              <a:pPr algn="ctr"/>
              <a:t>3</a:t>
            </a:fld>
            <a:endParaRPr lang="en-US" sz="1412">
              <a:solidFill>
                <a:schemeClr val="bg1"/>
              </a:solidFill>
              <a:latin typeface="Bahnschrift" panose="020B0502040204020203" pitchFamily="34" charset="0"/>
            </a:endParaRPr>
          </a:p>
        </p:txBody>
      </p:sp>
      <p:sp>
        <p:nvSpPr>
          <p:cNvPr id="7" name="TextBox 6">
            <a:extLst>
              <a:ext uri="{FF2B5EF4-FFF2-40B4-BE49-F238E27FC236}">
                <a16:creationId xmlns:a16="http://schemas.microsoft.com/office/drawing/2014/main" id="{7089812E-46A3-4877-B54B-351B2ED4534B}"/>
              </a:ext>
            </a:extLst>
          </p:cNvPr>
          <p:cNvSpPr txBox="1"/>
          <p:nvPr/>
        </p:nvSpPr>
        <p:spPr>
          <a:xfrm>
            <a:off x="4896969" y="6523395"/>
            <a:ext cx="3774834" cy="280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824" tIns="44824" rIns="44824" bIns="44824" numCol="1" spcCol="38100" rtlCol="0" anchor="ctr">
            <a:spAutoFit/>
          </a:bodyPr>
          <a:lstStyle/>
          <a:p>
            <a:pPr algn="r" defTabSz="728421" hangingPunct="0"/>
            <a:r>
              <a:rPr lang="es-ES" sz="1235">
                <a:solidFill>
                  <a:schemeClr val="bg1"/>
                </a:solidFill>
                <a:latin typeface="Bahnschrift" panose="020B0502040204020203" pitchFamily="34" charset="0"/>
                <a:sym typeface="Helvetica Light"/>
              </a:rPr>
              <a:t>www.atriummanagement.com</a:t>
            </a:r>
            <a:endParaRPr lang="en-US" sz="4236">
              <a:solidFill>
                <a:schemeClr val="bg1"/>
              </a:solidFill>
              <a:latin typeface="Bahnschrift" panose="020B0502040204020203" pitchFamily="34" charset="0"/>
              <a:sym typeface="Helvetica Light"/>
            </a:endParaRPr>
          </a:p>
        </p:txBody>
      </p:sp>
      <p:sp>
        <p:nvSpPr>
          <p:cNvPr id="10" name="TextBox 9"/>
          <p:cNvSpPr txBox="1"/>
          <p:nvPr/>
        </p:nvSpPr>
        <p:spPr>
          <a:xfrm>
            <a:off x="380322" y="6284"/>
            <a:ext cx="7691868" cy="689869"/>
          </a:xfrm>
          <a:prstGeom prst="rect">
            <a:avLst/>
          </a:prstGeom>
          <a:noFill/>
        </p:spPr>
        <p:txBody>
          <a:bodyPr wrap="square" rtlCol="0">
            <a:spAutoFit/>
          </a:bodyPr>
          <a:lstStyle/>
          <a:p>
            <a:r>
              <a:rPr lang="en-US" sz="3883" dirty="0">
                <a:latin typeface="Bahnschrift" panose="020B0502040204020203" pitchFamily="34" charset="0"/>
              </a:rPr>
              <a:t>About Atrium</a:t>
            </a:r>
          </a:p>
        </p:txBody>
      </p:sp>
      <p:grpSp>
        <p:nvGrpSpPr>
          <p:cNvPr id="15" name="Group 14"/>
          <p:cNvGrpSpPr/>
          <p:nvPr/>
        </p:nvGrpSpPr>
        <p:grpSpPr>
          <a:xfrm>
            <a:off x="-2838902" y="657878"/>
            <a:ext cx="6479132" cy="169287"/>
            <a:chOff x="-948435" y="853170"/>
            <a:chExt cx="4720837" cy="171637"/>
          </a:xfrm>
        </p:grpSpPr>
        <p:sp>
          <p:nvSpPr>
            <p:cNvPr id="11" name="Parallelogram 10"/>
            <p:cNvSpPr/>
            <p:nvPr/>
          </p:nvSpPr>
          <p:spPr>
            <a:xfrm>
              <a:off x="-940275" y="853170"/>
              <a:ext cx="4712677" cy="131568"/>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2" name="Parallelogram 11"/>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95991" y="5531757"/>
            <a:ext cx="218229" cy="2262302"/>
          </a:xfrm>
          <a:prstGeom prst="rect">
            <a:avLst/>
          </a:prstGeom>
        </p:spPr>
      </p:pic>
      <p:sp>
        <p:nvSpPr>
          <p:cNvPr id="36" name="TextBox 35">
            <a:extLst>
              <a:ext uri="{FF2B5EF4-FFF2-40B4-BE49-F238E27FC236}">
                <a16:creationId xmlns:a16="http://schemas.microsoft.com/office/drawing/2014/main" id="{D3D79B45-3097-468E-9B1C-A4E3751E1B9D}"/>
              </a:ext>
            </a:extLst>
          </p:cNvPr>
          <p:cNvSpPr txBox="1"/>
          <p:nvPr/>
        </p:nvSpPr>
        <p:spPr>
          <a:xfrm>
            <a:off x="473954" y="3563874"/>
            <a:ext cx="3099602" cy="646331"/>
          </a:xfrm>
          <a:prstGeom prst="rect">
            <a:avLst/>
          </a:prstGeom>
          <a:noFill/>
          <a:ln>
            <a:noFill/>
          </a:ln>
        </p:spPr>
        <p:txBody>
          <a:bodyPr wrap="square" rtlCol="0">
            <a:spAutoFit/>
          </a:bodyPr>
          <a:lstStyle/>
          <a:p>
            <a:r>
              <a:rPr lang="en-US" sz="2400" b="1" dirty="0"/>
              <a:t>Adam Wonus</a:t>
            </a:r>
          </a:p>
          <a:p>
            <a:r>
              <a:rPr lang="en-US" sz="1200" b="1" dirty="0"/>
              <a:t>Email: </a:t>
            </a:r>
            <a:r>
              <a:rPr lang="en-US" sz="1200" dirty="0"/>
              <a:t>awonus@atriummanagement.com</a:t>
            </a:r>
          </a:p>
        </p:txBody>
      </p:sp>
      <p:sp>
        <p:nvSpPr>
          <p:cNvPr id="37" name="TextBox 36">
            <a:extLst>
              <a:ext uri="{FF2B5EF4-FFF2-40B4-BE49-F238E27FC236}">
                <a16:creationId xmlns:a16="http://schemas.microsoft.com/office/drawing/2014/main" id="{D3D79B45-3097-468E-9B1C-A4E3751E1B9D}"/>
              </a:ext>
            </a:extLst>
          </p:cNvPr>
          <p:cNvSpPr txBox="1"/>
          <p:nvPr/>
        </p:nvSpPr>
        <p:spPr>
          <a:xfrm>
            <a:off x="472197" y="4192079"/>
            <a:ext cx="3922872" cy="2123658"/>
          </a:xfrm>
          <a:prstGeom prst="rect">
            <a:avLst/>
          </a:prstGeom>
          <a:noFill/>
          <a:ln>
            <a:noFill/>
          </a:ln>
        </p:spPr>
        <p:txBody>
          <a:bodyPr wrap="square" rtlCol="0">
            <a:spAutoFit/>
          </a:bodyPr>
          <a:lstStyle/>
          <a:p>
            <a:r>
              <a:rPr lang="en-US" sz="1200" dirty="0"/>
              <a:t>Adam began his career as an underwriter at Mercantile Commercial Capital where he financed over $120,000,000 worth of projects. He eventually moved on to Wells Fargo and later CBRE where he was tasked with starting a national small business lending platform for the firm. In 2012 Adam created A.T. Wonus Development Group, where he developed over $20,000,000 worth of new construction in Central Florida. In 2014 Adam purchased Atrium Management Company with Michael and has been focused on building and expanding the business as the premier vertically integrated real estate services company. </a:t>
            </a:r>
          </a:p>
        </p:txBody>
      </p:sp>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6973" r="20085"/>
          <a:stretch/>
        </p:blipFill>
        <p:spPr>
          <a:xfrm>
            <a:off x="852520" y="946151"/>
            <a:ext cx="2039029" cy="2548229"/>
          </a:xfrm>
          <a:prstGeom prst="snip2DiagRect">
            <a:avLst/>
          </a:prstGeom>
          <a:solidFill>
            <a:srgbClr val="FFFFFF">
              <a:shade val="85000"/>
            </a:srgbClr>
          </a:solidFill>
          <a:ln w="38100" cap="sq">
            <a:solidFill>
              <a:schemeClr val="bg2"/>
            </a:solidFill>
            <a:miter lim="800000"/>
          </a:ln>
          <a:effectLst/>
        </p:spPr>
      </p:pic>
      <p:pic>
        <p:nvPicPr>
          <p:cNvPr id="21" name="Picture 20">
            <a:extLst>
              <a:ext uri="{FF2B5EF4-FFF2-40B4-BE49-F238E27FC236}">
                <a16:creationId xmlns:a16="http://schemas.microsoft.com/office/drawing/2014/main" id="{1ECBD916-8639-4D2F-AC1E-BF0811393E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794" t="433" r="22030" b="647"/>
          <a:stretch/>
        </p:blipFill>
        <p:spPr>
          <a:xfrm>
            <a:off x="5675314" y="931981"/>
            <a:ext cx="2066591" cy="2579893"/>
          </a:xfrm>
          <a:prstGeom prst="snip2DiagRect">
            <a:avLst/>
          </a:prstGeom>
          <a:solidFill>
            <a:srgbClr val="FFFFFF">
              <a:shade val="85000"/>
            </a:srgbClr>
          </a:solidFill>
          <a:ln w="38100" cap="sq">
            <a:solidFill>
              <a:schemeClr val="bg2"/>
            </a:solidFill>
            <a:miter lim="800000"/>
          </a:ln>
          <a:effectLst/>
        </p:spPr>
      </p:pic>
      <p:sp>
        <p:nvSpPr>
          <p:cNvPr id="22" name="TextBox 21">
            <a:extLst>
              <a:ext uri="{FF2B5EF4-FFF2-40B4-BE49-F238E27FC236}">
                <a16:creationId xmlns:a16="http://schemas.microsoft.com/office/drawing/2014/main" id="{EF10FCAB-83B0-4E2F-8EB6-6CE90D71D4E2}"/>
              </a:ext>
            </a:extLst>
          </p:cNvPr>
          <p:cNvSpPr txBox="1"/>
          <p:nvPr/>
        </p:nvSpPr>
        <p:spPr>
          <a:xfrm>
            <a:off x="4747174" y="3564714"/>
            <a:ext cx="4161220" cy="646331"/>
          </a:xfrm>
          <a:prstGeom prst="rect">
            <a:avLst/>
          </a:prstGeom>
          <a:noFill/>
          <a:ln>
            <a:noFill/>
          </a:ln>
        </p:spPr>
        <p:txBody>
          <a:bodyPr wrap="square" rtlCol="0">
            <a:spAutoFit/>
          </a:bodyPr>
          <a:lstStyle/>
          <a:p>
            <a:r>
              <a:rPr lang="en-US" sz="2400" b="1" dirty="0"/>
              <a:t>Michael Krause</a:t>
            </a:r>
            <a:endParaRPr lang="en-US" sz="1100" dirty="0"/>
          </a:p>
          <a:p>
            <a:r>
              <a:rPr lang="en-US" sz="1200" b="1" dirty="0"/>
              <a:t>Email: </a:t>
            </a:r>
            <a:r>
              <a:rPr lang="en-US" sz="1200" dirty="0"/>
              <a:t>mkrause@atriummanagement.com</a:t>
            </a:r>
          </a:p>
        </p:txBody>
      </p:sp>
      <p:sp>
        <p:nvSpPr>
          <p:cNvPr id="23" name="TextBox 22">
            <a:extLst>
              <a:ext uri="{FF2B5EF4-FFF2-40B4-BE49-F238E27FC236}">
                <a16:creationId xmlns:a16="http://schemas.microsoft.com/office/drawing/2014/main" id="{615D2D4A-84F0-44EB-AB54-189D05DD5417}"/>
              </a:ext>
            </a:extLst>
          </p:cNvPr>
          <p:cNvSpPr txBox="1"/>
          <p:nvPr/>
        </p:nvSpPr>
        <p:spPr>
          <a:xfrm>
            <a:off x="4747174" y="4183094"/>
            <a:ext cx="3922872" cy="2123658"/>
          </a:xfrm>
          <a:prstGeom prst="rect">
            <a:avLst/>
          </a:prstGeom>
          <a:noFill/>
          <a:ln>
            <a:noFill/>
          </a:ln>
        </p:spPr>
        <p:txBody>
          <a:bodyPr wrap="square" rtlCol="0">
            <a:spAutoFit/>
          </a:bodyPr>
          <a:lstStyle/>
          <a:p>
            <a:r>
              <a:rPr lang="en-US" sz="1200" dirty="0"/>
              <a:t>Michael began his career in property management in 2003 at AIMCO, where he worked his way up from an entry level position to property manager. In 2008, the property he was managing was acquired by JRK Residential, an L.A. based P.E. company. In 2011 he was promoted to Area Manager of Central Florida and eventually Regional Manager covering the Eastern U.S. Over his 17 years in property management, Michael has managed over 15,000 units across 22 different states. He has always put a strong emphasis on team building and creating a positive working environment and one of his key focuses is bringing the best talent to Atrium.</a:t>
            </a:r>
          </a:p>
        </p:txBody>
      </p:sp>
    </p:spTree>
    <p:extLst>
      <p:ext uri="{BB962C8B-B14F-4D97-AF65-F5344CB8AC3E}">
        <p14:creationId xmlns:p14="http://schemas.microsoft.com/office/powerpoint/2010/main" val="71359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77000"/>
                    </a14:imgEffect>
                  </a14:imgLayer>
                </a14:imgProps>
              </a:ext>
              <a:ext uri="{28A0092B-C50C-407E-A947-70E740481C1C}">
                <a14:useLocalDpi xmlns:a14="http://schemas.microsoft.com/office/drawing/2010/main" val="0"/>
              </a:ext>
            </a:extLst>
          </a:blip>
          <a:srcRect l="45484" t="38191" r="41077" b="39738"/>
          <a:stretch/>
        </p:blipFill>
        <p:spPr>
          <a:xfrm>
            <a:off x="3047898" y="2125650"/>
            <a:ext cx="3074660" cy="3029951"/>
          </a:xfrm>
          <a:prstGeom prst="rect">
            <a:avLst/>
          </a:prstGeom>
          <a:solidFill>
            <a:schemeClr val="bg1"/>
          </a:solidFill>
        </p:spPr>
      </p:pic>
      <p:sp>
        <p:nvSpPr>
          <p:cNvPr id="6" name="Rectangle 5"/>
          <p:cNvSpPr/>
          <p:nvPr/>
        </p:nvSpPr>
        <p:spPr>
          <a:xfrm>
            <a:off x="1" y="6467820"/>
            <a:ext cx="9143999" cy="39018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Slide Number Placeholder 3"/>
          <p:cNvSpPr>
            <a:spLocks noGrp="1"/>
          </p:cNvSpPr>
          <p:nvPr>
            <p:ph type="sldNum" sz="quarter" idx="12"/>
          </p:nvPr>
        </p:nvSpPr>
        <p:spPr>
          <a:xfrm>
            <a:off x="3573556" y="6480346"/>
            <a:ext cx="1996888" cy="365125"/>
          </a:xfrm>
        </p:spPr>
        <p:txBody>
          <a:bodyPr/>
          <a:lstStyle/>
          <a:p>
            <a:pPr algn="ctr"/>
            <a:fld id="{64391AD6-FFA0-47A2-BA52-142AA2B348F5}" type="slidenum">
              <a:rPr lang="en-US" sz="1412">
                <a:solidFill>
                  <a:schemeClr val="bg1"/>
                </a:solidFill>
                <a:latin typeface="Bahnschrift" panose="020B0502040204020203" pitchFamily="34" charset="0"/>
              </a:rPr>
              <a:pPr algn="ctr"/>
              <a:t>4</a:t>
            </a:fld>
            <a:endParaRPr lang="en-US" sz="1412">
              <a:solidFill>
                <a:schemeClr val="bg1"/>
              </a:solidFill>
              <a:latin typeface="Bahnschrift" panose="020B0502040204020203" pitchFamily="34" charset="0"/>
            </a:endParaRPr>
          </a:p>
        </p:txBody>
      </p:sp>
      <p:sp>
        <p:nvSpPr>
          <p:cNvPr id="7" name="TextBox 6">
            <a:extLst>
              <a:ext uri="{FF2B5EF4-FFF2-40B4-BE49-F238E27FC236}">
                <a16:creationId xmlns:a16="http://schemas.microsoft.com/office/drawing/2014/main" id="{7089812E-46A3-4877-B54B-351B2ED4534B}"/>
              </a:ext>
            </a:extLst>
          </p:cNvPr>
          <p:cNvSpPr txBox="1"/>
          <p:nvPr/>
        </p:nvSpPr>
        <p:spPr>
          <a:xfrm>
            <a:off x="4896969" y="6523395"/>
            <a:ext cx="3774834" cy="280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824" tIns="44824" rIns="44824" bIns="44824" numCol="1" spcCol="38100" rtlCol="0" anchor="ctr">
            <a:spAutoFit/>
          </a:bodyPr>
          <a:lstStyle/>
          <a:p>
            <a:pPr algn="r" defTabSz="728421" hangingPunct="0"/>
            <a:r>
              <a:rPr lang="es-ES" sz="1235">
                <a:solidFill>
                  <a:schemeClr val="bg1"/>
                </a:solidFill>
                <a:latin typeface="Bahnschrift" panose="020B0502040204020203" pitchFamily="34" charset="0"/>
                <a:sym typeface="Helvetica Light"/>
              </a:rPr>
              <a:t>www.atriummanagement.com</a:t>
            </a:r>
            <a:endParaRPr lang="en-US" sz="4236">
              <a:solidFill>
                <a:schemeClr val="bg1"/>
              </a:solidFill>
              <a:latin typeface="Bahnschrift" panose="020B0502040204020203" pitchFamily="34" charset="0"/>
              <a:sym typeface="Helvetica Light"/>
            </a:endParaRPr>
          </a:p>
        </p:txBody>
      </p:sp>
      <p:sp>
        <p:nvSpPr>
          <p:cNvPr id="10" name="TextBox 9"/>
          <p:cNvSpPr txBox="1"/>
          <p:nvPr/>
        </p:nvSpPr>
        <p:spPr>
          <a:xfrm>
            <a:off x="380322" y="6284"/>
            <a:ext cx="7691868" cy="689869"/>
          </a:xfrm>
          <a:prstGeom prst="rect">
            <a:avLst/>
          </a:prstGeom>
          <a:noFill/>
        </p:spPr>
        <p:txBody>
          <a:bodyPr wrap="square" rtlCol="0">
            <a:spAutoFit/>
          </a:bodyPr>
          <a:lstStyle/>
          <a:p>
            <a:r>
              <a:rPr lang="en-US" sz="3883" dirty="0">
                <a:latin typeface="Bahnschrift" panose="020B0502040204020203" pitchFamily="34" charset="0"/>
              </a:rPr>
              <a:t>Company Recognition</a:t>
            </a:r>
          </a:p>
        </p:txBody>
      </p:sp>
      <p:grpSp>
        <p:nvGrpSpPr>
          <p:cNvPr id="15" name="Group 14"/>
          <p:cNvGrpSpPr/>
          <p:nvPr/>
        </p:nvGrpSpPr>
        <p:grpSpPr>
          <a:xfrm>
            <a:off x="-1148131" y="657878"/>
            <a:ext cx="6479132" cy="169287"/>
            <a:chOff x="-948435" y="853170"/>
            <a:chExt cx="4720837" cy="171637"/>
          </a:xfrm>
        </p:grpSpPr>
        <p:sp>
          <p:nvSpPr>
            <p:cNvPr id="11" name="Parallelogram 10"/>
            <p:cNvSpPr/>
            <p:nvPr/>
          </p:nvSpPr>
          <p:spPr>
            <a:xfrm>
              <a:off x="-940275" y="853170"/>
              <a:ext cx="4712677" cy="131568"/>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2" name="Parallelogram 11"/>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95991" y="5531757"/>
            <a:ext cx="218229" cy="2262302"/>
          </a:xfrm>
          <a:prstGeom prst="rect">
            <a:avLst/>
          </a:prstGeom>
        </p:spPr>
      </p:pic>
      <p:pic>
        <p:nvPicPr>
          <p:cNvPr id="17" name="Picture 16">
            <a:extLst>
              <a:ext uri="{FF2B5EF4-FFF2-40B4-BE49-F238E27FC236}">
                <a16:creationId xmlns:a16="http://schemas.microsoft.com/office/drawing/2014/main" id="{491C9553-E378-49CC-AD61-7668AA7076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6896" y="4353806"/>
            <a:ext cx="2570208" cy="1373732"/>
          </a:xfrm>
          <a:prstGeom prst="rect">
            <a:avLst/>
          </a:prstGeom>
        </p:spPr>
      </p:pic>
      <p:pic>
        <p:nvPicPr>
          <p:cNvPr id="18" name="Picture 17">
            <a:extLst>
              <a:ext uri="{FF2B5EF4-FFF2-40B4-BE49-F238E27FC236}">
                <a16:creationId xmlns:a16="http://schemas.microsoft.com/office/drawing/2014/main" id="{BECA51F3-2740-411D-97D3-B19AAD4F71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330" r="20196"/>
          <a:stretch/>
        </p:blipFill>
        <p:spPr>
          <a:xfrm>
            <a:off x="544090" y="1314148"/>
            <a:ext cx="2160703" cy="2217101"/>
          </a:xfrm>
          <a:prstGeom prst="rect">
            <a:avLst/>
          </a:prstGeom>
        </p:spPr>
      </p:pic>
      <p:pic>
        <p:nvPicPr>
          <p:cNvPr id="19" name="Picture 18">
            <a:extLst>
              <a:ext uri="{FF2B5EF4-FFF2-40B4-BE49-F238E27FC236}">
                <a16:creationId xmlns:a16="http://schemas.microsoft.com/office/drawing/2014/main" id="{79005C76-32A7-467D-96F2-7A8047990D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090" y="4265710"/>
            <a:ext cx="2160703" cy="1541302"/>
          </a:xfrm>
          <a:prstGeom prst="rect">
            <a:avLst/>
          </a:prstGeom>
        </p:spPr>
      </p:pic>
      <p:pic>
        <p:nvPicPr>
          <p:cNvPr id="20" name="Picture 19">
            <a:extLst>
              <a:ext uri="{FF2B5EF4-FFF2-40B4-BE49-F238E27FC236}">
                <a16:creationId xmlns:a16="http://schemas.microsoft.com/office/drawing/2014/main" id="{CADB54F8-E202-408A-BBA7-6961AE5E15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49"/>
          <a:stretch/>
        </p:blipFill>
        <p:spPr>
          <a:xfrm>
            <a:off x="6371960" y="4434840"/>
            <a:ext cx="2227950" cy="1272450"/>
          </a:xfrm>
          <a:prstGeom prst="rect">
            <a:avLst/>
          </a:prstGeom>
        </p:spPr>
      </p:pic>
      <p:pic>
        <p:nvPicPr>
          <p:cNvPr id="24" name="Picture 23">
            <a:extLst>
              <a:ext uri="{FF2B5EF4-FFF2-40B4-BE49-F238E27FC236}">
                <a16:creationId xmlns:a16="http://schemas.microsoft.com/office/drawing/2014/main" id="{3042D0AE-9D7D-45EE-BAD3-FE8A355519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7377" b="1363"/>
          <a:stretch/>
        </p:blipFill>
        <p:spPr>
          <a:xfrm>
            <a:off x="3422974" y="1439258"/>
            <a:ext cx="2298052" cy="1848973"/>
          </a:xfrm>
          <a:prstGeom prst="rect">
            <a:avLst/>
          </a:prstGeom>
        </p:spPr>
      </p:pic>
      <p:pic>
        <p:nvPicPr>
          <p:cNvPr id="26" name="Picture 25">
            <a:extLst>
              <a:ext uri="{FF2B5EF4-FFF2-40B4-BE49-F238E27FC236}">
                <a16:creationId xmlns:a16="http://schemas.microsoft.com/office/drawing/2014/main" id="{9D4EE5D1-B37D-420D-A626-77F73EB564F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470" t="3045" r="9251" b="69412"/>
          <a:stretch/>
        </p:blipFill>
        <p:spPr>
          <a:xfrm>
            <a:off x="6139854" y="1749744"/>
            <a:ext cx="2687291" cy="1357287"/>
          </a:xfrm>
          <a:prstGeom prst="rect">
            <a:avLst/>
          </a:prstGeom>
        </p:spPr>
      </p:pic>
    </p:spTree>
    <p:extLst>
      <p:ext uri="{BB962C8B-B14F-4D97-AF65-F5344CB8AC3E}">
        <p14:creationId xmlns:p14="http://schemas.microsoft.com/office/powerpoint/2010/main" val="128437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6A20EC3-0A76-44D6-A392-2C8F1AF5B9EE}"/>
              </a:ext>
            </a:extLst>
          </p:cNvPr>
          <p:cNvGrpSpPr/>
          <p:nvPr/>
        </p:nvGrpSpPr>
        <p:grpSpPr>
          <a:xfrm>
            <a:off x="1876860" y="655002"/>
            <a:ext cx="6479132" cy="169287"/>
            <a:chOff x="-948435" y="853170"/>
            <a:chExt cx="4720837" cy="171637"/>
          </a:xfrm>
        </p:grpSpPr>
        <p:sp>
          <p:nvSpPr>
            <p:cNvPr id="19" name="Parallelogram 18">
              <a:extLst>
                <a:ext uri="{FF2B5EF4-FFF2-40B4-BE49-F238E27FC236}">
                  <a16:creationId xmlns:a16="http://schemas.microsoft.com/office/drawing/2014/main" id="{8A49D1B4-8F46-4B65-89AD-511F3BCAD1F8}"/>
                </a:ext>
              </a:extLst>
            </p:cNvPr>
            <p:cNvSpPr/>
            <p:nvPr/>
          </p:nvSpPr>
          <p:spPr>
            <a:xfrm>
              <a:off x="-940275" y="853170"/>
              <a:ext cx="4712677" cy="131568"/>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0" name="Parallelogram 19">
              <a:extLst>
                <a:ext uri="{FF2B5EF4-FFF2-40B4-BE49-F238E27FC236}">
                  <a16:creationId xmlns:a16="http://schemas.microsoft.com/office/drawing/2014/main" id="{722391FE-7C33-4E23-A5F6-669996D4499C}"/>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
        <p:nvSpPr>
          <p:cNvPr id="13" name="TextBox 12"/>
          <p:cNvSpPr txBox="1"/>
          <p:nvPr/>
        </p:nvSpPr>
        <p:spPr>
          <a:xfrm>
            <a:off x="0" y="12394"/>
            <a:ext cx="8201084" cy="646331"/>
          </a:xfrm>
          <a:prstGeom prst="rect">
            <a:avLst/>
          </a:prstGeom>
          <a:noFill/>
        </p:spPr>
        <p:txBody>
          <a:bodyPr wrap="square" rtlCol="0">
            <a:spAutoFit/>
          </a:bodyPr>
          <a:lstStyle/>
          <a:p>
            <a:pPr algn="r"/>
            <a:r>
              <a:rPr lang="en-US" sz="3600" dirty="0">
                <a:latin typeface="Bahnschrift" panose="020B0502040204020203" pitchFamily="34" charset="0"/>
              </a:rPr>
              <a:t>Project: 7445 Narcoossee Multifamily</a:t>
            </a:r>
          </a:p>
        </p:txBody>
      </p:sp>
      <p:pic>
        <p:nvPicPr>
          <p:cNvPr id="3" name="Picture 2">
            <a:extLst>
              <a:ext uri="{FF2B5EF4-FFF2-40B4-BE49-F238E27FC236}">
                <a16:creationId xmlns:a16="http://schemas.microsoft.com/office/drawing/2014/main" id="{9D3A9848-5DC6-4AE1-B52C-1FF953A0F1FD}"/>
              </a:ext>
            </a:extLst>
          </p:cNvPr>
          <p:cNvPicPr>
            <a:picLocks noChangeAspect="1"/>
          </p:cNvPicPr>
          <p:nvPr/>
        </p:nvPicPr>
        <p:blipFill rotWithShape="1">
          <a:blip r:embed="rId2">
            <a:extLst>
              <a:ext uri="{28A0092B-C50C-407E-A947-70E740481C1C}">
                <a14:useLocalDpi xmlns:a14="http://schemas.microsoft.com/office/drawing/2010/main" val="0"/>
              </a:ext>
            </a:extLst>
          </a:blip>
          <a:srcRect t="3546"/>
          <a:stretch/>
        </p:blipFill>
        <p:spPr>
          <a:xfrm>
            <a:off x="4727448" y="974784"/>
            <a:ext cx="4290253" cy="3519578"/>
          </a:xfrm>
          <a:prstGeom prst="rect">
            <a:avLst/>
          </a:prstGeom>
        </p:spPr>
      </p:pic>
      <p:sp>
        <p:nvSpPr>
          <p:cNvPr id="4" name="Parallelogram 3">
            <a:extLst>
              <a:ext uri="{FF2B5EF4-FFF2-40B4-BE49-F238E27FC236}">
                <a16:creationId xmlns:a16="http://schemas.microsoft.com/office/drawing/2014/main" id="{017FC3CA-826F-4B9F-B280-D1261DA0845E}"/>
              </a:ext>
            </a:extLst>
          </p:cNvPr>
          <p:cNvSpPr/>
          <p:nvPr/>
        </p:nvSpPr>
        <p:spPr>
          <a:xfrm rot="10800000" flipH="1">
            <a:off x="6604573" y="2643996"/>
            <a:ext cx="1596510" cy="276045"/>
          </a:xfrm>
          <a:custGeom>
            <a:avLst/>
            <a:gdLst>
              <a:gd name="connsiteX0" fmla="*/ 0 w 1509622"/>
              <a:gd name="connsiteY0" fmla="*/ 276045 h 276045"/>
              <a:gd name="connsiteX1" fmla="*/ 69011 w 1509622"/>
              <a:gd name="connsiteY1" fmla="*/ 0 h 276045"/>
              <a:gd name="connsiteX2" fmla="*/ 1509622 w 1509622"/>
              <a:gd name="connsiteY2" fmla="*/ 0 h 276045"/>
              <a:gd name="connsiteX3" fmla="*/ 1440611 w 1509622"/>
              <a:gd name="connsiteY3" fmla="*/ 276045 h 276045"/>
              <a:gd name="connsiteX4" fmla="*/ 0 w 1509622"/>
              <a:gd name="connsiteY4" fmla="*/ 276045 h 276045"/>
              <a:gd name="connsiteX0" fmla="*/ 0 w 1575823"/>
              <a:gd name="connsiteY0" fmla="*/ 276045 h 276045"/>
              <a:gd name="connsiteX1" fmla="*/ 69011 w 1575823"/>
              <a:gd name="connsiteY1" fmla="*/ 0 h 276045"/>
              <a:gd name="connsiteX2" fmla="*/ 1575823 w 1575823"/>
              <a:gd name="connsiteY2" fmla="*/ 0 h 276045"/>
              <a:gd name="connsiteX3" fmla="*/ 1440611 w 1575823"/>
              <a:gd name="connsiteY3" fmla="*/ 276045 h 276045"/>
              <a:gd name="connsiteX4" fmla="*/ 0 w 1575823"/>
              <a:gd name="connsiteY4" fmla="*/ 276045 h 276045"/>
              <a:gd name="connsiteX0" fmla="*/ 0 w 1575823"/>
              <a:gd name="connsiteY0" fmla="*/ 276045 h 276045"/>
              <a:gd name="connsiteX1" fmla="*/ 122800 w 1575823"/>
              <a:gd name="connsiteY1" fmla="*/ 0 h 276045"/>
              <a:gd name="connsiteX2" fmla="*/ 1575823 w 1575823"/>
              <a:gd name="connsiteY2" fmla="*/ 0 h 276045"/>
              <a:gd name="connsiteX3" fmla="*/ 1440611 w 1575823"/>
              <a:gd name="connsiteY3" fmla="*/ 276045 h 276045"/>
              <a:gd name="connsiteX4" fmla="*/ 0 w 1575823"/>
              <a:gd name="connsiteY4" fmla="*/ 276045 h 276045"/>
              <a:gd name="connsiteX0" fmla="*/ 0 w 1596510"/>
              <a:gd name="connsiteY0" fmla="*/ 276045 h 276045"/>
              <a:gd name="connsiteX1" fmla="*/ 143487 w 1596510"/>
              <a:gd name="connsiteY1" fmla="*/ 0 h 276045"/>
              <a:gd name="connsiteX2" fmla="*/ 1596510 w 1596510"/>
              <a:gd name="connsiteY2" fmla="*/ 0 h 276045"/>
              <a:gd name="connsiteX3" fmla="*/ 1461298 w 1596510"/>
              <a:gd name="connsiteY3" fmla="*/ 276045 h 276045"/>
              <a:gd name="connsiteX4" fmla="*/ 0 w 1596510"/>
              <a:gd name="connsiteY4" fmla="*/ 276045 h 27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510" h="276045">
                <a:moveTo>
                  <a:pt x="0" y="276045"/>
                </a:moveTo>
                <a:lnTo>
                  <a:pt x="143487" y="0"/>
                </a:lnTo>
                <a:lnTo>
                  <a:pt x="1596510" y="0"/>
                </a:lnTo>
                <a:lnTo>
                  <a:pt x="1461298" y="276045"/>
                </a:lnTo>
                <a:lnTo>
                  <a:pt x="0" y="276045"/>
                </a:lnTo>
                <a:close/>
              </a:path>
            </a:pathLst>
          </a:custGeom>
          <a:solidFill>
            <a:srgbClr val="FFFF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0E5B37-2996-49BC-8863-103CFDC7D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32" t="13642" r="22286" b="9685"/>
          <a:stretch/>
        </p:blipFill>
        <p:spPr>
          <a:xfrm>
            <a:off x="83607" y="3200401"/>
            <a:ext cx="2628876" cy="2102022"/>
          </a:xfrm>
          <a:prstGeom prst="rect">
            <a:avLst/>
          </a:prstGeom>
        </p:spPr>
      </p:pic>
      <p:pic>
        <p:nvPicPr>
          <p:cNvPr id="8" name="Picture 7">
            <a:extLst>
              <a:ext uri="{FF2B5EF4-FFF2-40B4-BE49-F238E27FC236}">
                <a16:creationId xmlns:a16="http://schemas.microsoft.com/office/drawing/2014/main" id="{66349CE2-4A28-4635-AB35-7E319E3011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03" t="18078" r="7949" b="10593"/>
          <a:stretch/>
        </p:blipFill>
        <p:spPr>
          <a:xfrm>
            <a:off x="84915" y="5358384"/>
            <a:ext cx="2627567" cy="1418421"/>
          </a:xfrm>
          <a:prstGeom prst="rect">
            <a:avLst/>
          </a:prstGeom>
        </p:spPr>
      </p:pic>
      <p:pic>
        <p:nvPicPr>
          <p:cNvPr id="10" name="Picture 9">
            <a:extLst>
              <a:ext uri="{FF2B5EF4-FFF2-40B4-BE49-F238E27FC236}">
                <a16:creationId xmlns:a16="http://schemas.microsoft.com/office/drawing/2014/main" id="{ABEB8297-29B2-436B-8FC0-05F64B9909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0" t="21580" r="1467" b="30260"/>
          <a:stretch/>
        </p:blipFill>
        <p:spPr>
          <a:xfrm>
            <a:off x="2803922" y="4593212"/>
            <a:ext cx="6208776" cy="2183593"/>
          </a:xfrm>
          <a:prstGeom prst="rect">
            <a:avLst/>
          </a:prstGeom>
        </p:spPr>
      </p:pic>
      <p:pic>
        <p:nvPicPr>
          <p:cNvPr id="15" name="Picture 14">
            <a:extLst>
              <a:ext uri="{FF2B5EF4-FFF2-40B4-BE49-F238E27FC236}">
                <a16:creationId xmlns:a16="http://schemas.microsoft.com/office/drawing/2014/main" id="{301845C9-FFB4-472E-845A-08CEC2359D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94" t="20622" r="33452" b="10251"/>
          <a:stretch/>
        </p:blipFill>
        <p:spPr>
          <a:xfrm>
            <a:off x="2803921" y="3200400"/>
            <a:ext cx="1832087" cy="1293961"/>
          </a:xfrm>
          <a:prstGeom prst="rect">
            <a:avLst/>
          </a:prstGeom>
        </p:spPr>
      </p:pic>
      <p:sp>
        <p:nvSpPr>
          <p:cNvPr id="16" name="TextBox 15">
            <a:extLst>
              <a:ext uri="{FF2B5EF4-FFF2-40B4-BE49-F238E27FC236}">
                <a16:creationId xmlns:a16="http://schemas.microsoft.com/office/drawing/2014/main" id="{731C1562-6455-4AFA-98FB-ECD62AA352FF}"/>
              </a:ext>
            </a:extLst>
          </p:cNvPr>
          <p:cNvSpPr txBox="1"/>
          <p:nvPr/>
        </p:nvSpPr>
        <p:spPr>
          <a:xfrm>
            <a:off x="83607" y="974784"/>
            <a:ext cx="4552401" cy="1900777"/>
          </a:xfrm>
          <a:prstGeom prst="rect">
            <a:avLst/>
          </a:prstGeom>
          <a:solidFill>
            <a:schemeClr val="accent3">
              <a:lumMod val="20000"/>
              <a:lumOff val="80000"/>
            </a:schemeClr>
          </a:solidFill>
          <a:ln>
            <a:solidFill>
              <a:schemeClr val="tx1"/>
            </a:solidFill>
          </a:ln>
        </p:spPr>
        <p:txBody>
          <a:bodyPr wrap="square" rtlCol="0">
            <a:spAutoFit/>
          </a:bodyPr>
          <a:lstStyle/>
          <a:p>
            <a:pPr>
              <a:lnSpc>
                <a:spcPct val="150000"/>
              </a:lnSpc>
            </a:pPr>
            <a:r>
              <a:rPr lang="en-US" sz="1600" b="1" dirty="0"/>
              <a:t>Project Name: </a:t>
            </a:r>
            <a:r>
              <a:rPr lang="en-US" sz="1600" dirty="0"/>
              <a:t>7445 Narcoossee Multifamily</a:t>
            </a:r>
          </a:p>
          <a:p>
            <a:pPr>
              <a:lnSpc>
                <a:spcPct val="150000"/>
              </a:lnSpc>
            </a:pPr>
            <a:r>
              <a:rPr lang="en-US" sz="1600" b="1" dirty="0"/>
              <a:t>Type: </a:t>
            </a:r>
            <a:r>
              <a:rPr lang="en-US" sz="1600" dirty="0"/>
              <a:t>195 Unit Multifamily Development</a:t>
            </a:r>
          </a:p>
          <a:p>
            <a:pPr>
              <a:lnSpc>
                <a:spcPct val="150000"/>
              </a:lnSpc>
            </a:pPr>
            <a:r>
              <a:rPr lang="en-US" sz="1600" b="1" dirty="0"/>
              <a:t>Market: </a:t>
            </a:r>
            <a:r>
              <a:rPr lang="en-US" sz="1600" dirty="0"/>
              <a:t>Lake Nona</a:t>
            </a:r>
          </a:p>
          <a:p>
            <a:pPr>
              <a:lnSpc>
                <a:spcPct val="150000"/>
              </a:lnSpc>
            </a:pPr>
            <a:r>
              <a:rPr lang="en-US" sz="1600" b="1" dirty="0"/>
              <a:t>Address: </a:t>
            </a:r>
            <a:r>
              <a:rPr lang="pt-BR" sz="1600" dirty="0"/>
              <a:t>7445 Narcoossee Rd Orlando, FL</a:t>
            </a:r>
            <a:endParaRPr lang="en-US" dirty="0"/>
          </a:p>
          <a:p>
            <a:pPr>
              <a:lnSpc>
                <a:spcPct val="150000"/>
              </a:lnSpc>
            </a:pPr>
            <a:r>
              <a:rPr lang="en-US" sz="1600" b="1" dirty="0"/>
              <a:t>Estimated Project Cost: </a:t>
            </a:r>
            <a:r>
              <a:rPr lang="en-US" sz="1600" dirty="0"/>
              <a:t>$51MM</a:t>
            </a:r>
          </a:p>
        </p:txBody>
      </p:sp>
      <p:grpSp>
        <p:nvGrpSpPr>
          <p:cNvPr id="11" name="Group 10">
            <a:extLst>
              <a:ext uri="{FF2B5EF4-FFF2-40B4-BE49-F238E27FC236}">
                <a16:creationId xmlns:a16="http://schemas.microsoft.com/office/drawing/2014/main" id="{279C9D1E-584E-4482-952C-D7376AE4CDED}"/>
              </a:ext>
            </a:extLst>
          </p:cNvPr>
          <p:cNvGrpSpPr/>
          <p:nvPr/>
        </p:nvGrpSpPr>
        <p:grpSpPr>
          <a:xfrm>
            <a:off x="-233735" y="657878"/>
            <a:ext cx="6415753" cy="169287"/>
            <a:chOff x="-948435" y="853170"/>
            <a:chExt cx="4674658" cy="171637"/>
          </a:xfrm>
        </p:grpSpPr>
        <p:sp>
          <p:nvSpPr>
            <p:cNvPr id="12" name="Parallelogram 11">
              <a:extLst>
                <a:ext uri="{FF2B5EF4-FFF2-40B4-BE49-F238E27FC236}">
                  <a16:creationId xmlns:a16="http://schemas.microsoft.com/office/drawing/2014/main" id="{BBA9756F-7B49-47C9-990C-B73208D26869}"/>
                </a:ext>
              </a:extLst>
            </p:cNvPr>
            <p:cNvSpPr/>
            <p:nvPr/>
          </p:nvSpPr>
          <p:spPr>
            <a:xfrm>
              <a:off x="-940274" y="853170"/>
              <a:ext cx="4461354" cy="128652"/>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14" name="Parallelogram 13">
              <a:extLst>
                <a:ext uri="{FF2B5EF4-FFF2-40B4-BE49-F238E27FC236}">
                  <a16:creationId xmlns:a16="http://schemas.microsoft.com/office/drawing/2014/main" id="{DF120B78-4AC8-4AB5-AE3C-BB13F021D693}"/>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364437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31C1562-6455-4AFA-98FB-ECD62AA352FF}"/>
              </a:ext>
            </a:extLst>
          </p:cNvPr>
          <p:cNvSpPr txBox="1"/>
          <p:nvPr/>
        </p:nvSpPr>
        <p:spPr>
          <a:xfrm>
            <a:off x="82772" y="974784"/>
            <a:ext cx="4341744" cy="1900777"/>
          </a:xfrm>
          <a:prstGeom prst="rect">
            <a:avLst/>
          </a:prstGeom>
          <a:solidFill>
            <a:schemeClr val="accent3">
              <a:lumMod val="20000"/>
              <a:lumOff val="80000"/>
            </a:schemeClr>
          </a:solidFill>
          <a:ln>
            <a:solidFill>
              <a:schemeClr val="tx1"/>
            </a:solidFill>
          </a:ln>
        </p:spPr>
        <p:txBody>
          <a:bodyPr wrap="square" rtlCol="0">
            <a:spAutoFit/>
          </a:bodyPr>
          <a:lstStyle/>
          <a:p>
            <a:pPr>
              <a:lnSpc>
                <a:spcPct val="150000"/>
              </a:lnSpc>
            </a:pPr>
            <a:r>
              <a:rPr lang="en-US" sz="1600" b="1" dirty="0"/>
              <a:t>Project Name: </a:t>
            </a:r>
            <a:r>
              <a:rPr lang="en-US" sz="1600" dirty="0"/>
              <a:t>Milk Stacks Apartments</a:t>
            </a:r>
          </a:p>
          <a:p>
            <a:pPr>
              <a:lnSpc>
                <a:spcPct val="150000"/>
              </a:lnSpc>
            </a:pPr>
            <a:r>
              <a:rPr lang="en-US" sz="1600" b="1" dirty="0"/>
              <a:t>Type: </a:t>
            </a:r>
            <a:r>
              <a:rPr lang="en-US" sz="1600" dirty="0"/>
              <a:t>27 Unit Apartment Project</a:t>
            </a:r>
            <a:r>
              <a:rPr lang="en-US" sz="1200" dirty="0"/>
              <a:t> (Inc. 2 Live-Work Units)</a:t>
            </a:r>
          </a:p>
          <a:p>
            <a:pPr>
              <a:lnSpc>
                <a:spcPct val="150000"/>
              </a:lnSpc>
            </a:pPr>
            <a:r>
              <a:rPr lang="en-US" sz="1600" b="1" dirty="0"/>
              <a:t>Market: </a:t>
            </a:r>
            <a:r>
              <a:rPr lang="en-US" sz="1600" dirty="0"/>
              <a:t>Downtown Orlando – Milk District</a:t>
            </a:r>
          </a:p>
          <a:p>
            <a:pPr>
              <a:lnSpc>
                <a:spcPct val="150000"/>
              </a:lnSpc>
            </a:pPr>
            <a:r>
              <a:rPr lang="en-US" sz="1600" b="1" dirty="0"/>
              <a:t>Address: </a:t>
            </a:r>
            <a:r>
              <a:rPr lang="pt-BR" sz="1600" dirty="0"/>
              <a:t>201 S Bumby Ave, Orlando, FL 32801</a:t>
            </a:r>
            <a:endParaRPr lang="en-US" dirty="0"/>
          </a:p>
          <a:p>
            <a:pPr>
              <a:lnSpc>
                <a:spcPct val="150000"/>
              </a:lnSpc>
            </a:pPr>
            <a:r>
              <a:rPr lang="en-US" sz="1600" b="1" dirty="0"/>
              <a:t>Estimated Project Cost: </a:t>
            </a:r>
            <a:r>
              <a:rPr lang="en-US" sz="1600" dirty="0"/>
              <a:t>$6MM</a:t>
            </a:r>
          </a:p>
        </p:txBody>
      </p:sp>
      <p:pic>
        <p:nvPicPr>
          <p:cNvPr id="3" name="Picture 2">
            <a:extLst>
              <a:ext uri="{FF2B5EF4-FFF2-40B4-BE49-F238E27FC236}">
                <a16:creationId xmlns:a16="http://schemas.microsoft.com/office/drawing/2014/main" id="{79895873-A0B4-4443-9FCB-877F1CD1FA96}"/>
              </a:ext>
            </a:extLst>
          </p:cNvPr>
          <p:cNvPicPr>
            <a:picLocks noChangeAspect="1"/>
          </p:cNvPicPr>
          <p:nvPr/>
        </p:nvPicPr>
        <p:blipFill rotWithShape="1">
          <a:blip r:embed="rId2">
            <a:extLst>
              <a:ext uri="{28A0092B-C50C-407E-A947-70E740481C1C}">
                <a14:useLocalDpi xmlns:a14="http://schemas.microsoft.com/office/drawing/2010/main" val="0"/>
              </a:ext>
            </a:extLst>
          </a:blip>
          <a:srcRect t="10711" r="4484" b="10173"/>
          <a:stretch/>
        </p:blipFill>
        <p:spPr>
          <a:xfrm>
            <a:off x="4572000" y="974784"/>
            <a:ext cx="4341745" cy="2554812"/>
          </a:xfrm>
          <a:prstGeom prst="rect">
            <a:avLst/>
          </a:prstGeom>
        </p:spPr>
      </p:pic>
      <p:sp>
        <p:nvSpPr>
          <p:cNvPr id="4" name="Freeform: Shape 3">
            <a:extLst>
              <a:ext uri="{FF2B5EF4-FFF2-40B4-BE49-F238E27FC236}">
                <a16:creationId xmlns:a16="http://schemas.microsoft.com/office/drawing/2014/main" id="{C8704677-FC7B-43CE-AA53-95A41288BBE7}"/>
              </a:ext>
            </a:extLst>
          </p:cNvPr>
          <p:cNvSpPr/>
          <p:nvPr/>
        </p:nvSpPr>
        <p:spPr>
          <a:xfrm>
            <a:off x="6327787" y="2088628"/>
            <a:ext cx="910923" cy="1063903"/>
          </a:xfrm>
          <a:custGeom>
            <a:avLst/>
            <a:gdLst>
              <a:gd name="connsiteX0" fmla="*/ 910923 w 910923"/>
              <a:gd name="connsiteY0" fmla="*/ 1032612 h 1060426"/>
              <a:gd name="connsiteX1" fmla="*/ 893539 w 910923"/>
              <a:gd name="connsiteY1" fmla="*/ 538905 h 1060426"/>
              <a:gd name="connsiteX2" fmla="*/ 657116 w 910923"/>
              <a:gd name="connsiteY2" fmla="*/ 535429 h 1060426"/>
              <a:gd name="connsiteX3" fmla="*/ 636256 w 910923"/>
              <a:gd name="connsiteY3" fmla="*/ 0 h 1060426"/>
              <a:gd name="connsiteX4" fmla="*/ 0 w 910923"/>
              <a:gd name="connsiteY4" fmla="*/ 6954 h 1060426"/>
              <a:gd name="connsiteX5" fmla="*/ 31291 w 910923"/>
              <a:gd name="connsiteY5" fmla="*/ 1060426 h 1060426"/>
              <a:gd name="connsiteX6" fmla="*/ 910923 w 910923"/>
              <a:gd name="connsiteY6" fmla="*/ 1032612 h 1060426"/>
              <a:gd name="connsiteX0" fmla="*/ 910923 w 910923"/>
              <a:gd name="connsiteY0" fmla="*/ 1032612 h 1060426"/>
              <a:gd name="connsiteX1" fmla="*/ 893539 w 910923"/>
              <a:gd name="connsiteY1" fmla="*/ 538905 h 1060426"/>
              <a:gd name="connsiteX2" fmla="*/ 657116 w 910923"/>
              <a:gd name="connsiteY2" fmla="*/ 535429 h 1060426"/>
              <a:gd name="connsiteX3" fmla="*/ 636256 w 910923"/>
              <a:gd name="connsiteY3" fmla="*/ 0 h 1060426"/>
              <a:gd name="connsiteX4" fmla="*/ 0 w 910923"/>
              <a:gd name="connsiteY4" fmla="*/ 6954 h 1060426"/>
              <a:gd name="connsiteX5" fmla="*/ 20861 w 910923"/>
              <a:gd name="connsiteY5" fmla="*/ 1060426 h 1060426"/>
              <a:gd name="connsiteX6" fmla="*/ 910923 w 910923"/>
              <a:gd name="connsiteY6" fmla="*/ 1032612 h 1060426"/>
              <a:gd name="connsiteX0" fmla="*/ 910923 w 910923"/>
              <a:gd name="connsiteY0" fmla="*/ 1046519 h 1060426"/>
              <a:gd name="connsiteX1" fmla="*/ 893539 w 910923"/>
              <a:gd name="connsiteY1" fmla="*/ 538905 h 1060426"/>
              <a:gd name="connsiteX2" fmla="*/ 657116 w 910923"/>
              <a:gd name="connsiteY2" fmla="*/ 535429 h 1060426"/>
              <a:gd name="connsiteX3" fmla="*/ 636256 w 910923"/>
              <a:gd name="connsiteY3" fmla="*/ 0 h 1060426"/>
              <a:gd name="connsiteX4" fmla="*/ 0 w 910923"/>
              <a:gd name="connsiteY4" fmla="*/ 6954 h 1060426"/>
              <a:gd name="connsiteX5" fmla="*/ 20861 w 910923"/>
              <a:gd name="connsiteY5" fmla="*/ 1060426 h 1060426"/>
              <a:gd name="connsiteX6" fmla="*/ 910923 w 910923"/>
              <a:gd name="connsiteY6" fmla="*/ 1046519 h 1060426"/>
              <a:gd name="connsiteX0" fmla="*/ 910923 w 910923"/>
              <a:gd name="connsiteY0" fmla="*/ 1046519 h 1060426"/>
              <a:gd name="connsiteX1" fmla="*/ 903970 w 910923"/>
              <a:gd name="connsiteY1" fmla="*/ 538905 h 1060426"/>
              <a:gd name="connsiteX2" fmla="*/ 657116 w 910923"/>
              <a:gd name="connsiteY2" fmla="*/ 535429 h 1060426"/>
              <a:gd name="connsiteX3" fmla="*/ 636256 w 910923"/>
              <a:gd name="connsiteY3" fmla="*/ 0 h 1060426"/>
              <a:gd name="connsiteX4" fmla="*/ 0 w 910923"/>
              <a:gd name="connsiteY4" fmla="*/ 6954 h 1060426"/>
              <a:gd name="connsiteX5" fmla="*/ 20861 w 910923"/>
              <a:gd name="connsiteY5" fmla="*/ 1060426 h 1060426"/>
              <a:gd name="connsiteX6" fmla="*/ 910923 w 910923"/>
              <a:gd name="connsiteY6" fmla="*/ 1046519 h 1060426"/>
              <a:gd name="connsiteX0" fmla="*/ 910923 w 910923"/>
              <a:gd name="connsiteY0" fmla="*/ 1046519 h 1060426"/>
              <a:gd name="connsiteX1" fmla="*/ 903970 w 910923"/>
              <a:gd name="connsiteY1" fmla="*/ 538905 h 1060426"/>
              <a:gd name="connsiteX2" fmla="*/ 643208 w 910923"/>
              <a:gd name="connsiteY2" fmla="*/ 542383 h 1060426"/>
              <a:gd name="connsiteX3" fmla="*/ 636256 w 910923"/>
              <a:gd name="connsiteY3" fmla="*/ 0 h 1060426"/>
              <a:gd name="connsiteX4" fmla="*/ 0 w 910923"/>
              <a:gd name="connsiteY4" fmla="*/ 6954 h 1060426"/>
              <a:gd name="connsiteX5" fmla="*/ 20861 w 910923"/>
              <a:gd name="connsiteY5" fmla="*/ 1060426 h 1060426"/>
              <a:gd name="connsiteX6" fmla="*/ 910923 w 910923"/>
              <a:gd name="connsiteY6" fmla="*/ 1046519 h 1060426"/>
              <a:gd name="connsiteX0" fmla="*/ 910923 w 910923"/>
              <a:gd name="connsiteY0" fmla="*/ 1046519 h 1063903"/>
              <a:gd name="connsiteX1" fmla="*/ 903970 w 910923"/>
              <a:gd name="connsiteY1" fmla="*/ 538905 h 1063903"/>
              <a:gd name="connsiteX2" fmla="*/ 643208 w 910923"/>
              <a:gd name="connsiteY2" fmla="*/ 542383 h 1063903"/>
              <a:gd name="connsiteX3" fmla="*/ 636256 w 910923"/>
              <a:gd name="connsiteY3" fmla="*/ 0 h 1063903"/>
              <a:gd name="connsiteX4" fmla="*/ 0 w 910923"/>
              <a:gd name="connsiteY4" fmla="*/ 6954 h 1063903"/>
              <a:gd name="connsiteX5" fmla="*/ 13908 w 910923"/>
              <a:gd name="connsiteY5" fmla="*/ 1063903 h 1063903"/>
              <a:gd name="connsiteX6" fmla="*/ 910923 w 910923"/>
              <a:gd name="connsiteY6" fmla="*/ 1046519 h 1063903"/>
              <a:gd name="connsiteX0" fmla="*/ 910923 w 910923"/>
              <a:gd name="connsiteY0" fmla="*/ 1056950 h 1063903"/>
              <a:gd name="connsiteX1" fmla="*/ 903970 w 910923"/>
              <a:gd name="connsiteY1" fmla="*/ 538905 h 1063903"/>
              <a:gd name="connsiteX2" fmla="*/ 643208 w 910923"/>
              <a:gd name="connsiteY2" fmla="*/ 542383 h 1063903"/>
              <a:gd name="connsiteX3" fmla="*/ 636256 w 910923"/>
              <a:gd name="connsiteY3" fmla="*/ 0 h 1063903"/>
              <a:gd name="connsiteX4" fmla="*/ 0 w 910923"/>
              <a:gd name="connsiteY4" fmla="*/ 6954 h 1063903"/>
              <a:gd name="connsiteX5" fmla="*/ 13908 w 910923"/>
              <a:gd name="connsiteY5" fmla="*/ 1063903 h 1063903"/>
              <a:gd name="connsiteX6" fmla="*/ 910923 w 910923"/>
              <a:gd name="connsiteY6" fmla="*/ 1056950 h 106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923" h="1063903">
                <a:moveTo>
                  <a:pt x="910923" y="1056950"/>
                </a:moveTo>
                <a:cubicBezTo>
                  <a:pt x="908605" y="887745"/>
                  <a:pt x="906288" y="708110"/>
                  <a:pt x="903970" y="538905"/>
                </a:cubicBezTo>
                <a:lnTo>
                  <a:pt x="643208" y="542383"/>
                </a:lnTo>
                <a:cubicBezTo>
                  <a:pt x="640891" y="361589"/>
                  <a:pt x="638573" y="180794"/>
                  <a:pt x="636256" y="0"/>
                </a:cubicBezTo>
                <a:lnTo>
                  <a:pt x="0" y="6954"/>
                </a:lnTo>
                <a:lnTo>
                  <a:pt x="13908" y="1063903"/>
                </a:lnTo>
                <a:lnTo>
                  <a:pt x="910923" y="1056950"/>
                </a:lnTo>
                <a:close/>
              </a:path>
            </a:pathLst>
          </a:custGeom>
          <a:solidFill>
            <a:srgbClr val="FFFF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FA2FDD-C0AA-4931-9024-1BBF39AF7B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3" r="9193"/>
          <a:stretch/>
        </p:blipFill>
        <p:spPr>
          <a:xfrm>
            <a:off x="4552334" y="3549445"/>
            <a:ext cx="4366991" cy="3308555"/>
          </a:xfrm>
          <a:prstGeom prst="rect">
            <a:avLst/>
          </a:prstGeom>
        </p:spPr>
      </p:pic>
      <p:pic>
        <p:nvPicPr>
          <p:cNvPr id="8" name="Picture 7">
            <a:extLst>
              <a:ext uri="{FF2B5EF4-FFF2-40B4-BE49-F238E27FC236}">
                <a16:creationId xmlns:a16="http://schemas.microsoft.com/office/drawing/2014/main" id="{7DFBBA75-1460-4919-A005-C6AEFC8A69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08" t="16567" r="6224" b="59715"/>
          <a:stretch/>
        </p:blipFill>
        <p:spPr>
          <a:xfrm>
            <a:off x="99086" y="5309418"/>
            <a:ext cx="4325430" cy="1509197"/>
          </a:xfrm>
          <a:prstGeom prst="rect">
            <a:avLst/>
          </a:prstGeom>
        </p:spPr>
      </p:pic>
      <p:pic>
        <p:nvPicPr>
          <p:cNvPr id="10" name="Picture 9">
            <a:extLst>
              <a:ext uri="{FF2B5EF4-FFF2-40B4-BE49-F238E27FC236}">
                <a16:creationId xmlns:a16="http://schemas.microsoft.com/office/drawing/2014/main" id="{9F29D64E-7195-4716-AD2C-3C6334B2F5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76" t="18235" r="7336" b="48805"/>
          <a:stretch/>
        </p:blipFill>
        <p:spPr>
          <a:xfrm>
            <a:off x="87096" y="3181343"/>
            <a:ext cx="4338256" cy="2152456"/>
          </a:xfrm>
          <a:prstGeom prst="rect">
            <a:avLst/>
          </a:prstGeom>
        </p:spPr>
      </p:pic>
      <p:pic>
        <p:nvPicPr>
          <p:cNvPr id="15" name="Picture 14">
            <a:extLst>
              <a:ext uri="{FF2B5EF4-FFF2-40B4-BE49-F238E27FC236}">
                <a16:creationId xmlns:a16="http://schemas.microsoft.com/office/drawing/2014/main" id="{28ECCA72-9085-46E5-8959-89577B2902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4547197" y="3897130"/>
            <a:ext cx="2817492" cy="2344665"/>
          </a:xfrm>
          <a:prstGeom prst="rect">
            <a:avLst/>
          </a:prstGeom>
        </p:spPr>
      </p:pic>
      <p:grpSp>
        <p:nvGrpSpPr>
          <p:cNvPr id="11" name="Group 10">
            <a:extLst>
              <a:ext uri="{FF2B5EF4-FFF2-40B4-BE49-F238E27FC236}">
                <a16:creationId xmlns:a16="http://schemas.microsoft.com/office/drawing/2014/main" id="{7C4E641C-9ABF-46B1-8FBB-5D16F6EAFFCF}"/>
              </a:ext>
            </a:extLst>
          </p:cNvPr>
          <p:cNvGrpSpPr/>
          <p:nvPr/>
        </p:nvGrpSpPr>
        <p:grpSpPr>
          <a:xfrm>
            <a:off x="729551" y="655002"/>
            <a:ext cx="6479132" cy="169287"/>
            <a:chOff x="-948435" y="853170"/>
            <a:chExt cx="4720837" cy="171637"/>
          </a:xfrm>
        </p:grpSpPr>
        <p:sp>
          <p:nvSpPr>
            <p:cNvPr id="12" name="Parallelogram 11">
              <a:extLst>
                <a:ext uri="{FF2B5EF4-FFF2-40B4-BE49-F238E27FC236}">
                  <a16:creationId xmlns:a16="http://schemas.microsoft.com/office/drawing/2014/main" id="{CCD53469-6436-47B9-9278-E51315A44996}"/>
                </a:ext>
              </a:extLst>
            </p:cNvPr>
            <p:cNvSpPr/>
            <p:nvPr/>
          </p:nvSpPr>
          <p:spPr>
            <a:xfrm>
              <a:off x="-940275" y="853170"/>
              <a:ext cx="4712677" cy="131568"/>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4" name="Parallelogram 13">
              <a:extLst>
                <a:ext uri="{FF2B5EF4-FFF2-40B4-BE49-F238E27FC236}">
                  <a16:creationId xmlns:a16="http://schemas.microsoft.com/office/drawing/2014/main" id="{CEE3ABED-8855-4E79-B316-4637FF543426}"/>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
        <p:nvSpPr>
          <p:cNvPr id="17" name="TextBox 16">
            <a:extLst>
              <a:ext uri="{FF2B5EF4-FFF2-40B4-BE49-F238E27FC236}">
                <a16:creationId xmlns:a16="http://schemas.microsoft.com/office/drawing/2014/main" id="{8177A47E-23FB-416C-904B-0ABDFE6643BF}"/>
              </a:ext>
            </a:extLst>
          </p:cNvPr>
          <p:cNvSpPr txBox="1"/>
          <p:nvPr/>
        </p:nvSpPr>
        <p:spPr>
          <a:xfrm>
            <a:off x="1" y="12394"/>
            <a:ext cx="7128276" cy="646331"/>
          </a:xfrm>
          <a:prstGeom prst="rect">
            <a:avLst/>
          </a:prstGeom>
          <a:noFill/>
        </p:spPr>
        <p:txBody>
          <a:bodyPr wrap="square" rtlCol="0">
            <a:spAutoFit/>
          </a:bodyPr>
          <a:lstStyle/>
          <a:p>
            <a:pPr algn="r"/>
            <a:r>
              <a:rPr lang="en-US" sz="3600" dirty="0">
                <a:latin typeface="Bahnschrift" panose="020B0502040204020203" pitchFamily="34" charset="0"/>
              </a:rPr>
              <a:t>Project: Milk Stacks Apartments</a:t>
            </a:r>
          </a:p>
        </p:txBody>
      </p:sp>
      <p:grpSp>
        <p:nvGrpSpPr>
          <p:cNvPr id="18" name="Group 17">
            <a:extLst>
              <a:ext uri="{FF2B5EF4-FFF2-40B4-BE49-F238E27FC236}">
                <a16:creationId xmlns:a16="http://schemas.microsoft.com/office/drawing/2014/main" id="{C49E4C99-D891-4369-BA8C-C16FD28B389F}"/>
              </a:ext>
            </a:extLst>
          </p:cNvPr>
          <p:cNvGrpSpPr/>
          <p:nvPr/>
        </p:nvGrpSpPr>
        <p:grpSpPr>
          <a:xfrm>
            <a:off x="-233735" y="657878"/>
            <a:ext cx="6415753" cy="169287"/>
            <a:chOff x="-948435" y="853170"/>
            <a:chExt cx="4674658" cy="171637"/>
          </a:xfrm>
        </p:grpSpPr>
        <p:sp>
          <p:nvSpPr>
            <p:cNvPr id="19" name="Parallelogram 18">
              <a:extLst>
                <a:ext uri="{FF2B5EF4-FFF2-40B4-BE49-F238E27FC236}">
                  <a16:creationId xmlns:a16="http://schemas.microsoft.com/office/drawing/2014/main" id="{E74871D5-8D4A-4B94-9BED-D484B18950DF}"/>
                </a:ext>
              </a:extLst>
            </p:cNvPr>
            <p:cNvSpPr/>
            <p:nvPr/>
          </p:nvSpPr>
          <p:spPr>
            <a:xfrm>
              <a:off x="-940274" y="853170"/>
              <a:ext cx="4461354" cy="128652"/>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0" name="Parallelogram 19">
              <a:extLst>
                <a:ext uri="{FF2B5EF4-FFF2-40B4-BE49-F238E27FC236}">
                  <a16:creationId xmlns:a16="http://schemas.microsoft.com/office/drawing/2014/main" id="{6BCA3D5B-8E64-416D-8677-E99E6579E729}"/>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422240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31C1562-6455-4AFA-98FB-ECD62AA352FF}"/>
              </a:ext>
            </a:extLst>
          </p:cNvPr>
          <p:cNvSpPr txBox="1"/>
          <p:nvPr/>
        </p:nvSpPr>
        <p:spPr>
          <a:xfrm>
            <a:off x="83608" y="974784"/>
            <a:ext cx="4227136" cy="1900777"/>
          </a:xfrm>
          <a:prstGeom prst="rect">
            <a:avLst/>
          </a:prstGeom>
          <a:solidFill>
            <a:schemeClr val="accent3">
              <a:lumMod val="20000"/>
              <a:lumOff val="80000"/>
            </a:schemeClr>
          </a:solidFill>
          <a:ln>
            <a:solidFill>
              <a:schemeClr val="tx1"/>
            </a:solidFill>
          </a:ln>
        </p:spPr>
        <p:txBody>
          <a:bodyPr wrap="square" rtlCol="0">
            <a:spAutoFit/>
          </a:bodyPr>
          <a:lstStyle/>
          <a:p>
            <a:pPr>
              <a:lnSpc>
                <a:spcPct val="150000"/>
              </a:lnSpc>
            </a:pPr>
            <a:r>
              <a:rPr lang="en-US" sz="1600" b="1" dirty="0"/>
              <a:t>Project Name: </a:t>
            </a:r>
            <a:r>
              <a:rPr lang="en-US" sz="1600" dirty="0"/>
              <a:t>Armenia Cigar Factory</a:t>
            </a:r>
          </a:p>
          <a:p>
            <a:pPr>
              <a:lnSpc>
                <a:spcPct val="150000"/>
              </a:lnSpc>
            </a:pPr>
            <a:r>
              <a:rPr lang="en-US" sz="1600" b="1" dirty="0"/>
              <a:t>Type: </a:t>
            </a:r>
            <a:r>
              <a:rPr lang="en-US" sz="1600" dirty="0"/>
              <a:t>Adaptive Reuse of Historic Cigar Factory</a:t>
            </a:r>
            <a:endParaRPr lang="en-US" sz="1200" dirty="0"/>
          </a:p>
          <a:p>
            <a:pPr>
              <a:lnSpc>
                <a:spcPct val="150000"/>
              </a:lnSpc>
            </a:pPr>
            <a:r>
              <a:rPr lang="en-US" sz="1600" b="1" dirty="0"/>
              <a:t>Market: </a:t>
            </a:r>
            <a:r>
              <a:rPr lang="en-US" sz="1600" dirty="0"/>
              <a:t>Downtown Tampa – N Hyde Park</a:t>
            </a:r>
          </a:p>
          <a:p>
            <a:pPr>
              <a:lnSpc>
                <a:spcPct val="150000"/>
              </a:lnSpc>
            </a:pPr>
            <a:r>
              <a:rPr lang="en-US" sz="1600" b="1" dirty="0"/>
              <a:t>Address: </a:t>
            </a:r>
            <a:r>
              <a:rPr lang="pt-BR" sz="1600" dirty="0"/>
              <a:t>1906 N Armenia Ave, Tampa, FL 33607</a:t>
            </a:r>
            <a:endParaRPr lang="en-US" dirty="0"/>
          </a:p>
          <a:p>
            <a:pPr>
              <a:lnSpc>
                <a:spcPct val="150000"/>
              </a:lnSpc>
            </a:pPr>
            <a:r>
              <a:rPr lang="en-US" sz="1600" b="1" dirty="0"/>
              <a:t>Estimated Project Cost: </a:t>
            </a:r>
            <a:r>
              <a:rPr lang="en-US" sz="1600" dirty="0"/>
              <a:t>$15MM</a:t>
            </a:r>
          </a:p>
        </p:txBody>
      </p:sp>
      <p:pic>
        <p:nvPicPr>
          <p:cNvPr id="3" name="Picture 2">
            <a:extLst>
              <a:ext uri="{FF2B5EF4-FFF2-40B4-BE49-F238E27FC236}">
                <a16:creationId xmlns:a16="http://schemas.microsoft.com/office/drawing/2014/main" id="{E9E38204-FB38-4238-AC95-B70D908C7C8A}"/>
              </a:ext>
            </a:extLst>
          </p:cNvPr>
          <p:cNvPicPr>
            <a:picLocks noChangeAspect="1"/>
          </p:cNvPicPr>
          <p:nvPr/>
        </p:nvPicPr>
        <p:blipFill rotWithShape="1">
          <a:blip r:embed="rId2">
            <a:extLst>
              <a:ext uri="{28A0092B-C50C-407E-A947-70E740481C1C}">
                <a14:useLocalDpi xmlns:a14="http://schemas.microsoft.com/office/drawing/2010/main" val="0"/>
              </a:ext>
            </a:extLst>
          </a:blip>
          <a:srcRect l="5612" t="12193" r="21278" b="14222"/>
          <a:stretch/>
        </p:blipFill>
        <p:spPr>
          <a:xfrm>
            <a:off x="4428186" y="974783"/>
            <a:ext cx="4568857" cy="2911417"/>
          </a:xfrm>
          <a:prstGeom prst="rect">
            <a:avLst/>
          </a:prstGeom>
        </p:spPr>
      </p:pic>
      <p:sp>
        <p:nvSpPr>
          <p:cNvPr id="4" name="Rectangle 3">
            <a:extLst>
              <a:ext uri="{FF2B5EF4-FFF2-40B4-BE49-F238E27FC236}">
                <a16:creationId xmlns:a16="http://schemas.microsoft.com/office/drawing/2014/main" id="{14C3DE3A-200F-4C41-9039-C988078CE83F}"/>
              </a:ext>
            </a:extLst>
          </p:cNvPr>
          <p:cNvSpPr/>
          <p:nvPr/>
        </p:nvSpPr>
        <p:spPr>
          <a:xfrm>
            <a:off x="6172200" y="2139043"/>
            <a:ext cx="1428750" cy="840921"/>
          </a:xfrm>
          <a:prstGeom prst="rect">
            <a:avLst/>
          </a:prstGeom>
          <a:solidFill>
            <a:srgbClr val="FFFF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F581B06-4A9E-4D26-A8FB-1E0B7ADB4EE1}"/>
              </a:ext>
            </a:extLst>
          </p:cNvPr>
          <p:cNvPicPr>
            <a:picLocks noChangeAspect="1"/>
          </p:cNvPicPr>
          <p:nvPr/>
        </p:nvPicPr>
        <p:blipFill rotWithShape="1">
          <a:blip r:embed="rId3">
            <a:extLst>
              <a:ext uri="{28A0092B-C50C-407E-A947-70E740481C1C}">
                <a14:useLocalDpi xmlns:a14="http://schemas.microsoft.com/office/drawing/2010/main" val="0"/>
              </a:ext>
            </a:extLst>
          </a:blip>
          <a:srcRect l="5222" r="10148"/>
          <a:stretch/>
        </p:blipFill>
        <p:spPr>
          <a:xfrm>
            <a:off x="77132" y="3241780"/>
            <a:ext cx="4233612" cy="3224334"/>
          </a:xfrm>
          <a:prstGeom prst="rect">
            <a:avLst/>
          </a:prstGeom>
        </p:spPr>
      </p:pic>
      <p:pic>
        <p:nvPicPr>
          <p:cNvPr id="8" name="Picture 7">
            <a:extLst>
              <a:ext uri="{FF2B5EF4-FFF2-40B4-BE49-F238E27FC236}">
                <a16:creationId xmlns:a16="http://schemas.microsoft.com/office/drawing/2014/main" id="{85D6F28E-F259-48E5-968B-10B6B1B717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501"/>
          <a:stretch/>
        </p:blipFill>
        <p:spPr>
          <a:xfrm>
            <a:off x="4428186" y="4008664"/>
            <a:ext cx="4568857" cy="2457450"/>
          </a:xfrm>
          <a:prstGeom prst="rect">
            <a:avLst/>
          </a:prstGeom>
        </p:spPr>
      </p:pic>
      <p:grpSp>
        <p:nvGrpSpPr>
          <p:cNvPr id="9" name="Group 8">
            <a:extLst>
              <a:ext uri="{FF2B5EF4-FFF2-40B4-BE49-F238E27FC236}">
                <a16:creationId xmlns:a16="http://schemas.microsoft.com/office/drawing/2014/main" id="{791E78FF-76DE-4596-BA70-AF4DFCB0D84E}"/>
              </a:ext>
            </a:extLst>
          </p:cNvPr>
          <p:cNvGrpSpPr/>
          <p:nvPr/>
        </p:nvGrpSpPr>
        <p:grpSpPr>
          <a:xfrm>
            <a:off x="462133" y="655002"/>
            <a:ext cx="6479132" cy="169287"/>
            <a:chOff x="-948435" y="853170"/>
            <a:chExt cx="4720837" cy="171637"/>
          </a:xfrm>
        </p:grpSpPr>
        <p:sp>
          <p:nvSpPr>
            <p:cNvPr id="10" name="Parallelogram 9">
              <a:extLst>
                <a:ext uri="{FF2B5EF4-FFF2-40B4-BE49-F238E27FC236}">
                  <a16:creationId xmlns:a16="http://schemas.microsoft.com/office/drawing/2014/main" id="{CC813C5F-8D8C-4040-99CD-582F764A8413}"/>
                </a:ext>
              </a:extLst>
            </p:cNvPr>
            <p:cNvSpPr/>
            <p:nvPr/>
          </p:nvSpPr>
          <p:spPr>
            <a:xfrm>
              <a:off x="-940275" y="853170"/>
              <a:ext cx="4712677" cy="131568"/>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1" name="Parallelogram 10">
              <a:extLst>
                <a:ext uri="{FF2B5EF4-FFF2-40B4-BE49-F238E27FC236}">
                  <a16:creationId xmlns:a16="http://schemas.microsoft.com/office/drawing/2014/main" id="{7A974B7C-86CD-4452-8400-DB2208CAEC79}"/>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
        <p:nvSpPr>
          <p:cNvPr id="12" name="TextBox 11">
            <a:extLst>
              <a:ext uri="{FF2B5EF4-FFF2-40B4-BE49-F238E27FC236}">
                <a16:creationId xmlns:a16="http://schemas.microsoft.com/office/drawing/2014/main" id="{31977AB1-5A19-48E6-A46F-312C5D655C13}"/>
              </a:ext>
            </a:extLst>
          </p:cNvPr>
          <p:cNvSpPr txBox="1"/>
          <p:nvPr/>
        </p:nvSpPr>
        <p:spPr>
          <a:xfrm>
            <a:off x="1" y="12394"/>
            <a:ext cx="6857999" cy="646331"/>
          </a:xfrm>
          <a:prstGeom prst="rect">
            <a:avLst/>
          </a:prstGeom>
          <a:noFill/>
        </p:spPr>
        <p:txBody>
          <a:bodyPr wrap="square" rtlCol="0">
            <a:spAutoFit/>
          </a:bodyPr>
          <a:lstStyle/>
          <a:p>
            <a:pPr algn="r"/>
            <a:r>
              <a:rPr lang="en-US" sz="3600" dirty="0">
                <a:latin typeface="Bahnschrift" panose="020B0502040204020203" pitchFamily="34" charset="0"/>
              </a:rPr>
              <a:t>Project: Armenia Cigar Factory</a:t>
            </a:r>
          </a:p>
        </p:txBody>
      </p:sp>
      <p:grpSp>
        <p:nvGrpSpPr>
          <p:cNvPr id="14" name="Group 13">
            <a:extLst>
              <a:ext uri="{FF2B5EF4-FFF2-40B4-BE49-F238E27FC236}">
                <a16:creationId xmlns:a16="http://schemas.microsoft.com/office/drawing/2014/main" id="{38663B7E-37B3-4B1A-B02A-FD93C7D10CCD}"/>
              </a:ext>
            </a:extLst>
          </p:cNvPr>
          <p:cNvGrpSpPr/>
          <p:nvPr/>
        </p:nvGrpSpPr>
        <p:grpSpPr>
          <a:xfrm>
            <a:off x="-233735" y="657878"/>
            <a:ext cx="6415753" cy="169287"/>
            <a:chOff x="-948435" y="853170"/>
            <a:chExt cx="4674658" cy="171637"/>
          </a:xfrm>
        </p:grpSpPr>
        <p:sp>
          <p:nvSpPr>
            <p:cNvPr id="15" name="Parallelogram 14">
              <a:extLst>
                <a:ext uri="{FF2B5EF4-FFF2-40B4-BE49-F238E27FC236}">
                  <a16:creationId xmlns:a16="http://schemas.microsoft.com/office/drawing/2014/main" id="{0BDEFC0E-F83C-429B-B67D-764B440FBE9C}"/>
                </a:ext>
              </a:extLst>
            </p:cNvPr>
            <p:cNvSpPr/>
            <p:nvPr/>
          </p:nvSpPr>
          <p:spPr>
            <a:xfrm>
              <a:off x="-940274" y="853170"/>
              <a:ext cx="4461354" cy="128652"/>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17" name="Parallelogram 16">
              <a:extLst>
                <a:ext uri="{FF2B5EF4-FFF2-40B4-BE49-F238E27FC236}">
                  <a16:creationId xmlns:a16="http://schemas.microsoft.com/office/drawing/2014/main" id="{9D4C7002-66D3-44FA-8A37-FF83054F00A4}"/>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37954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31C1562-6455-4AFA-98FB-ECD62AA352FF}"/>
              </a:ext>
            </a:extLst>
          </p:cNvPr>
          <p:cNvSpPr txBox="1"/>
          <p:nvPr/>
        </p:nvSpPr>
        <p:spPr>
          <a:xfrm>
            <a:off x="83607" y="983406"/>
            <a:ext cx="4132793" cy="1900777"/>
          </a:xfrm>
          <a:prstGeom prst="rect">
            <a:avLst/>
          </a:prstGeom>
          <a:solidFill>
            <a:schemeClr val="accent3">
              <a:lumMod val="20000"/>
              <a:lumOff val="80000"/>
            </a:schemeClr>
          </a:solidFill>
          <a:ln>
            <a:solidFill>
              <a:schemeClr val="tx1"/>
            </a:solidFill>
          </a:ln>
        </p:spPr>
        <p:txBody>
          <a:bodyPr wrap="square" rtlCol="0">
            <a:spAutoFit/>
          </a:bodyPr>
          <a:lstStyle/>
          <a:p>
            <a:pPr>
              <a:lnSpc>
                <a:spcPct val="150000"/>
              </a:lnSpc>
            </a:pPr>
            <a:r>
              <a:rPr lang="en-US" sz="1600" b="1" dirty="0"/>
              <a:t>Project Name: </a:t>
            </a:r>
            <a:r>
              <a:rPr lang="en-US" sz="1600" dirty="0"/>
              <a:t>Orange Avenue Mixed-Use</a:t>
            </a:r>
          </a:p>
          <a:p>
            <a:pPr>
              <a:lnSpc>
                <a:spcPct val="150000"/>
              </a:lnSpc>
            </a:pPr>
            <a:r>
              <a:rPr lang="en-US" sz="1600" b="1" dirty="0"/>
              <a:t>Type: </a:t>
            </a:r>
            <a:r>
              <a:rPr lang="en-US" sz="1600" dirty="0"/>
              <a:t>~20 Residential Units and 8,000 SF Retail</a:t>
            </a:r>
          </a:p>
          <a:p>
            <a:pPr>
              <a:lnSpc>
                <a:spcPct val="150000"/>
              </a:lnSpc>
            </a:pPr>
            <a:r>
              <a:rPr lang="en-US" sz="1600" b="1" dirty="0"/>
              <a:t>Market: </a:t>
            </a:r>
            <a:r>
              <a:rPr lang="en-US" sz="1600" dirty="0"/>
              <a:t>Downtown Orlando – SODO District</a:t>
            </a:r>
          </a:p>
          <a:p>
            <a:pPr>
              <a:lnSpc>
                <a:spcPct val="150000"/>
              </a:lnSpc>
            </a:pPr>
            <a:r>
              <a:rPr lang="en-US" sz="1600" b="1" dirty="0"/>
              <a:t>Address: </a:t>
            </a:r>
            <a:r>
              <a:rPr lang="pt-BR" sz="1600" dirty="0"/>
              <a:t>1509 S Orange Ave, Orlando, FL 32806</a:t>
            </a:r>
            <a:endParaRPr lang="en-US" dirty="0"/>
          </a:p>
          <a:p>
            <a:pPr>
              <a:lnSpc>
                <a:spcPct val="150000"/>
              </a:lnSpc>
            </a:pPr>
            <a:r>
              <a:rPr lang="en-US" sz="1600" b="1" dirty="0"/>
              <a:t>Estimated Project Cost: </a:t>
            </a:r>
            <a:r>
              <a:rPr lang="en-US" sz="1600" dirty="0"/>
              <a:t>$7-9MM</a:t>
            </a:r>
          </a:p>
        </p:txBody>
      </p:sp>
      <p:pic>
        <p:nvPicPr>
          <p:cNvPr id="3" name="Picture 2">
            <a:extLst>
              <a:ext uri="{FF2B5EF4-FFF2-40B4-BE49-F238E27FC236}">
                <a16:creationId xmlns:a16="http://schemas.microsoft.com/office/drawing/2014/main" id="{3F915756-EDFC-49B9-B30D-E2D842D21C41}"/>
              </a:ext>
            </a:extLst>
          </p:cNvPr>
          <p:cNvPicPr>
            <a:picLocks noChangeAspect="1"/>
          </p:cNvPicPr>
          <p:nvPr/>
        </p:nvPicPr>
        <p:blipFill rotWithShape="1">
          <a:blip r:embed="rId2">
            <a:extLst>
              <a:ext uri="{28A0092B-C50C-407E-A947-70E740481C1C}">
                <a14:useLocalDpi xmlns:a14="http://schemas.microsoft.com/office/drawing/2010/main" val="0"/>
              </a:ext>
            </a:extLst>
          </a:blip>
          <a:srcRect t="3798"/>
          <a:stretch/>
        </p:blipFill>
        <p:spPr>
          <a:xfrm>
            <a:off x="4307840" y="983406"/>
            <a:ext cx="4752553" cy="3496288"/>
          </a:xfrm>
          <a:prstGeom prst="rect">
            <a:avLst/>
          </a:prstGeom>
        </p:spPr>
      </p:pic>
      <p:sp>
        <p:nvSpPr>
          <p:cNvPr id="4" name="Freeform: Shape 3">
            <a:extLst>
              <a:ext uri="{FF2B5EF4-FFF2-40B4-BE49-F238E27FC236}">
                <a16:creationId xmlns:a16="http://schemas.microsoft.com/office/drawing/2014/main" id="{E1D461E1-CAD7-4858-9385-EF11B493B935}"/>
              </a:ext>
            </a:extLst>
          </p:cNvPr>
          <p:cNvSpPr/>
          <p:nvPr/>
        </p:nvSpPr>
        <p:spPr>
          <a:xfrm>
            <a:off x="6695203" y="2253936"/>
            <a:ext cx="638433" cy="1529026"/>
          </a:xfrm>
          <a:custGeom>
            <a:avLst/>
            <a:gdLst>
              <a:gd name="connsiteX0" fmla="*/ 0 w 608371"/>
              <a:gd name="connsiteY0" fmla="*/ 11062 h 1434281"/>
              <a:gd name="connsiteX1" fmla="*/ 560439 w 608371"/>
              <a:gd name="connsiteY1" fmla="*/ 0 h 1434281"/>
              <a:gd name="connsiteX2" fmla="*/ 564126 w 608371"/>
              <a:gd name="connsiteY2" fmla="*/ 427704 h 1434281"/>
              <a:gd name="connsiteX3" fmla="*/ 479323 w 608371"/>
              <a:gd name="connsiteY3" fmla="*/ 571500 h 1434281"/>
              <a:gd name="connsiteX4" fmla="*/ 608371 w 608371"/>
              <a:gd name="connsiteY4" fmla="*/ 1050823 h 1434281"/>
              <a:gd name="connsiteX5" fmla="*/ 62681 w 608371"/>
              <a:gd name="connsiteY5" fmla="*/ 1434281 h 1434281"/>
              <a:gd name="connsiteX6" fmla="*/ 0 w 608371"/>
              <a:gd name="connsiteY6" fmla="*/ 11062 h 1434281"/>
              <a:gd name="connsiteX0" fmla="*/ 0 w 608371"/>
              <a:gd name="connsiteY0" fmla="*/ 11062 h 1415846"/>
              <a:gd name="connsiteX1" fmla="*/ 560439 w 608371"/>
              <a:gd name="connsiteY1" fmla="*/ 0 h 1415846"/>
              <a:gd name="connsiteX2" fmla="*/ 564126 w 608371"/>
              <a:gd name="connsiteY2" fmla="*/ 427704 h 1415846"/>
              <a:gd name="connsiteX3" fmla="*/ 479323 w 608371"/>
              <a:gd name="connsiteY3" fmla="*/ 571500 h 1415846"/>
              <a:gd name="connsiteX4" fmla="*/ 608371 w 608371"/>
              <a:gd name="connsiteY4" fmla="*/ 1050823 h 1415846"/>
              <a:gd name="connsiteX5" fmla="*/ 36871 w 608371"/>
              <a:gd name="connsiteY5" fmla="*/ 1415846 h 1415846"/>
              <a:gd name="connsiteX6" fmla="*/ 0 w 608371"/>
              <a:gd name="connsiteY6" fmla="*/ 11062 h 1415846"/>
              <a:gd name="connsiteX0" fmla="*/ 0 w 608371"/>
              <a:gd name="connsiteY0" fmla="*/ 11062 h 1415846"/>
              <a:gd name="connsiteX1" fmla="*/ 560439 w 608371"/>
              <a:gd name="connsiteY1" fmla="*/ 0 h 1415846"/>
              <a:gd name="connsiteX2" fmla="*/ 564126 w 608371"/>
              <a:gd name="connsiteY2" fmla="*/ 427704 h 1415846"/>
              <a:gd name="connsiteX3" fmla="*/ 446139 w 608371"/>
              <a:gd name="connsiteY3" fmla="*/ 582562 h 1415846"/>
              <a:gd name="connsiteX4" fmla="*/ 608371 w 608371"/>
              <a:gd name="connsiteY4" fmla="*/ 1050823 h 1415846"/>
              <a:gd name="connsiteX5" fmla="*/ 36871 w 608371"/>
              <a:gd name="connsiteY5" fmla="*/ 1415846 h 1415846"/>
              <a:gd name="connsiteX6" fmla="*/ 0 w 608371"/>
              <a:gd name="connsiteY6" fmla="*/ 11062 h 1415846"/>
              <a:gd name="connsiteX0" fmla="*/ 0 w 656303"/>
              <a:gd name="connsiteY0" fmla="*/ 11062 h 1415846"/>
              <a:gd name="connsiteX1" fmla="*/ 560439 w 656303"/>
              <a:gd name="connsiteY1" fmla="*/ 0 h 1415846"/>
              <a:gd name="connsiteX2" fmla="*/ 564126 w 656303"/>
              <a:gd name="connsiteY2" fmla="*/ 427704 h 1415846"/>
              <a:gd name="connsiteX3" fmla="*/ 446139 w 656303"/>
              <a:gd name="connsiteY3" fmla="*/ 582562 h 1415846"/>
              <a:gd name="connsiteX4" fmla="*/ 656303 w 656303"/>
              <a:gd name="connsiteY4" fmla="*/ 1021326 h 1415846"/>
              <a:gd name="connsiteX5" fmla="*/ 36871 w 656303"/>
              <a:gd name="connsiteY5" fmla="*/ 1415846 h 1415846"/>
              <a:gd name="connsiteX6" fmla="*/ 0 w 656303"/>
              <a:gd name="connsiteY6" fmla="*/ 11062 h 1415846"/>
              <a:gd name="connsiteX0" fmla="*/ 0 w 656303"/>
              <a:gd name="connsiteY0" fmla="*/ 11062 h 1482214"/>
              <a:gd name="connsiteX1" fmla="*/ 560439 w 656303"/>
              <a:gd name="connsiteY1" fmla="*/ 0 h 1482214"/>
              <a:gd name="connsiteX2" fmla="*/ 564126 w 656303"/>
              <a:gd name="connsiteY2" fmla="*/ 427704 h 1482214"/>
              <a:gd name="connsiteX3" fmla="*/ 446139 w 656303"/>
              <a:gd name="connsiteY3" fmla="*/ 582562 h 1482214"/>
              <a:gd name="connsiteX4" fmla="*/ 656303 w 656303"/>
              <a:gd name="connsiteY4" fmla="*/ 1021326 h 1482214"/>
              <a:gd name="connsiteX5" fmla="*/ 51620 w 656303"/>
              <a:gd name="connsiteY5" fmla="*/ 1482214 h 1482214"/>
              <a:gd name="connsiteX6" fmla="*/ 0 w 656303"/>
              <a:gd name="connsiteY6" fmla="*/ 11062 h 1482214"/>
              <a:gd name="connsiteX0" fmla="*/ 0 w 641554"/>
              <a:gd name="connsiteY0" fmla="*/ 11062 h 1482214"/>
              <a:gd name="connsiteX1" fmla="*/ 545690 w 641554"/>
              <a:gd name="connsiteY1" fmla="*/ 0 h 1482214"/>
              <a:gd name="connsiteX2" fmla="*/ 549377 w 641554"/>
              <a:gd name="connsiteY2" fmla="*/ 427704 h 1482214"/>
              <a:gd name="connsiteX3" fmla="*/ 431390 w 641554"/>
              <a:gd name="connsiteY3" fmla="*/ 582562 h 1482214"/>
              <a:gd name="connsiteX4" fmla="*/ 641554 w 641554"/>
              <a:gd name="connsiteY4" fmla="*/ 1021326 h 1482214"/>
              <a:gd name="connsiteX5" fmla="*/ 36871 w 641554"/>
              <a:gd name="connsiteY5" fmla="*/ 1482214 h 1482214"/>
              <a:gd name="connsiteX6" fmla="*/ 0 w 641554"/>
              <a:gd name="connsiteY6" fmla="*/ 11062 h 1482214"/>
              <a:gd name="connsiteX0" fmla="*/ 0 w 638433"/>
              <a:gd name="connsiteY0" fmla="*/ 0 h 1524206"/>
              <a:gd name="connsiteX1" fmla="*/ 542569 w 638433"/>
              <a:gd name="connsiteY1" fmla="*/ 41992 h 1524206"/>
              <a:gd name="connsiteX2" fmla="*/ 546256 w 638433"/>
              <a:gd name="connsiteY2" fmla="*/ 469696 h 1524206"/>
              <a:gd name="connsiteX3" fmla="*/ 428269 w 638433"/>
              <a:gd name="connsiteY3" fmla="*/ 624554 h 1524206"/>
              <a:gd name="connsiteX4" fmla="*/ 638433 w 638433"/>
              <a:gd name="connsiteY4" fmla="*/ 1063318 h 1524206"/>
              <a:gd name="connsiteX5" fmla="*/ 33750 w 638433"/>
              <a:gd name="connsiteY5" fmla="*/ 1524206 h 1524206"/>
              <a:gd name="connsiteX6" fmla="*/ 0 w 638433"/>
              <a:gd name="connsiteY6" fmla="*/ 0 h 1524206"/>
              <a:gd name="connsiteX0" fmla="*/ 0 w 638433"/>
              <a:gd name="connsiteY0" fmla="*/ 4820 h 1529026"/>
              <a:gd name="connsiteX1" fmla="*/ 542569 w 638433"/>
              <a:gd name="connsiteY1" fmla="*/ 0 h 1529026"/>
              <a:gd name="connsiteX2" fmla="*/ 546256 w 638433"/>
              <a:gd name="connsiteY2" fmla="*/ 474516 h 1529026"/>
              <a:gd name="connsiteX3" fmla="*/ 428269 w 638433"/>
              <a:gd name="connsiteY3" fmla="*/ 629374 h 1529026"/>
              <a:gd name="connsiteX4" fmla="*/ 638433 w 638433"/>
              <a:gd name="connsiteY4" fmla="*/ 1068138 h 1529026"/>
              <a:gd name="connsiteX5" fmla="*/ 33750 w 638433"/>
              <a:gd name="connsiteY5" fmla="*/ 1529026 h 1529026"/>
              <a:gd name="connsiteX6" fmla="*/ 0 w 638433"/>
              <a:gd name="connsiteY6" fmla="*/ 4820 h 152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433" h="1529026">
                <a:moveTo>
                  <a:pt x="0" y="4820"/>
                </a:moveTo>
                <a:lnTo>
                  <a:pt x="542569" y="0"/>
                </a:lnTo>
                <a:lnTo>
                  <a:pt x="546256" y="474516"/>
                </a:lnTo>
                <a:lnTo>
                  <a:pt x="428269" y="629374"/>
                </a:lnTo>
                <a:lnTo>
                  <a:pt x="638433" y="1068138"/>
                </a:lnTo>
                <a:lnTo>
                  <a:pt x="33750" y="1529026"/>
                </a:lnTo>
                <a:lnTo>
                  <a:pt x="0" y="4820"/>
                </a:lnTo>
                <a:close/>
              </a:path>
            </a:pathLst>
          </a:custGeom>
          <a:solidFill>
            <a:srgbClr val="FFFF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59480E6-1282-44DE-B6E6-0DFCEB3856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972" r="29827" b="9015"/>
          <a:stretch/>
        </p:blipFill>
        <p:spPr>
          <a:xfrm>
            <a:off x="7686136" y="4605976"/>
            <a:ext cx="1338095" cy="2108869"/>
          </a:xfrm>
          <a:prstGeom prst="rect">
            <a:avLst/>
          </a:prstGeom>
        </p:spPr>
      </p:pic>
      <p:pic>
        <p:nvPicPr>
          <p:cNvPr id="8" name="Picture 7">
            <a:extLst>
              <a:ext uri="{FF2B5EF4-FFF2-40B4-BE49-F238E27FC236}">
                <a16:creationId xmlns:a16="http://schemas.microsoft.com/office/drawing/2014/main" id="{44BA311B-28E5-44AB-9048-FF5E0E0261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840" y="4605976"/>
            <a:ext cx="3181664" cy="2108869"/>
          </a:xfrm>
          <a:prstGeom prst="rect">
            <a:avLst/>
          </a:prstGeom>
        </p:spPr>
      </p:pic>
      <p:pic>
        <p:nvPicPr>
          <p:cNvPr id="10" name="Picture 9">
            <a:extLst>
              <a:ext uri="{FF2B5EF4-FFF2-40B4-BE49-F238E27FC236}">
                <a16:creationId xmlns:a16="http://schemas.microsoft.com/office/drawing/2014/main" id="{3C448B99-957E-4CB7-9EC3-36AED21035EC}"/>
              </a:ext>
            </a:extLst>
          </p:cNvPr>
          <p:cNvPicPr>
            <a:picLocks noChangeAspect="1"/>
          </p:cNvPicPr>
          <p:nvPr/>
        </p:nvPicPr>
        <p:blipFill rotWithShape="1">
          <a:blip r:embed="rId5">
            <a:extLst>
              <a:ext uri="{28A0092B-C50C-407E-A947-70E740481C1C}">
                <a14:useLocalDpi xmlns:a14="http://schemas.microsoft.com/office/drawing/2010/main" val="0"/>
              </a:ext>
            </a:extLst>
          </a:blip>
          <a:srcRect l="4284" r="19714"/>
          <a:stretch/>
        </p:blipFill>
        <p:spPr>
          <a:xfrm>
            <a:off x="83607" y="3208829"/>
            <a:ext cx="4132793" cy="3543444"/>
          </a:xfrm>
          <a:prstGeom prst="rect">
            <a:avLst/>
          </a:prstGeom>
        </p:spPr>
      </p:pic>
      <p:grpSp>
        <p:nvGrpSpPr>
          <p:cNvPr id="9" name="Group 8">
            <a:extLst>
              <a:ext uri="{FF2B5EF4-FFF2-40B4-BE49-F238E27FC236}">
                <a16:creationId xmlns:a16="http://schemas.microsoft.com/office/drawing/2014/main" id="{C4D3EE9A-1299-447C-BA1F-5BF83B2A7EC7}"/>
              </a:ext>
            </a:extLst>
          </p:cNvPr>
          <p:cNvGrpSpPr/>
          <p:nvPr/>
        </p:nvGrpSpPr>
        <p:grpSpPr>
          <a:xfrm>
            <a:off x="1290264" y="655002"/>
            <a:ext cx="6479132" cy="169287"/>
            <a:chOff x="-948435" y="853170"/>
            <a:chExt cx="4720837" cy="171637"/>
          </a:xfrm>
        </p:grpSpPr>
        <p:sp>
          <p:nvSpPr>
            <p:cNvPr id="11" name="Parallelogram 10">
              <a:extLst>
                <a:ext uri="{FF2B5EF4-FFF2-40B4-BE49-F238E27FC236}">
                  <a16:creationId xmlns:a16="http://schemas.microsoft.com/office/drawing/2014/main" id="{997E52B7-3928-4A3B-841B-C912BDF5904E}"/>
                </a:ext>
              </a:extLst>
            </p:cNvPr>
            <p:cNvSpPr/>
            <p:nvPr/>
          </p:nvSpPr>
          <p:spPr>
            <a:xfrm>
              <a:off x="-940275" y="853170"/>
              <a:ext cx="4712677" cy="131568"/>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2" name="Parallelogram 11">
              <a:extLst>
                <a:ext uri="{FF2B5EF4-FFF2-40B4-BE49-F238E27FC236}">
                  <a16:creationId xmlns:a16="http://schemas.microsoft.com/office/drawing/2014/main" id="{9AC40D38-A7CF-41CD-B969-67242A313B64}"/>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
        <p:nvSpPr>
          <p:cNvPr id="14" name="TextBox 13">
            <a:extLst>
              <a:ext uri="{FF2B5EF4-FFF2-40B4-BE49-F238E27FC236}">
                <a16:creationId xmlns:a16="http://schemas.microsoft.com/office/drawing/2014/main" id="{9A9F7FBA-F734-4AB1-81E4-158029EC3C13}"/>
              </a:ext>
            </a:extLst>
          </p:cNvPr>
          <p:cNvSpPr txBox="1"/>
          <p:nvPr/>
        </p:nvSpPr>
        <p:spPr>
          <a:xfrm>
            <a:off x="0" y="12394"/>
            <a:ext cx="7686136" cy="646331"/>
          </a:xfrm>
          <a:prstGeom prst="rect">
            <a:avLst/>
          </a:prstGeom>
          <a:noFill/>
        </p:spPr>
        <p:txBody>
          <a:bodyPr wrap="square" rtlCol="0">
            <a:spAutoFit/>
          </a:bodyPr>
          <a:lstStyle/>
          <a:p>
            <a:pPr algn="r"/>
            <a:r>
              <a:rPr lang="en-US" sz="3600" dirty="0">
                <a:latin typeface="Bahnschrift" panose="020B0502040204020203" pitchFamily="34" charset="0"/>
              </a:rPr>
              <a:t>Project: Orange Avenue Mixed-Use</a:t>
            </a:r>
          </a:p>
        </p:txBody>
      </p:sp>
      <p:grpSp>
        <p:nvGrpSpPr>
          <p:cNvPr id="15" name="Group 14">
            <a:extLst>
              <a:ext uri="{FF2B5EF4-FFF2-40B4-BE49-F238E27FC236}">
                <a16:creationId xmlns:a16="http://schemas.microsoft.com/office/drawing/2014/main" id="{A5F56D4F-3394-4F27-A2F1-8B76B3271CF1}"/>
              </a:ext>
            </a:extLst>
          </p:cNvPr>
          <p:cNvGrpSpPr/>
          <p:nvPr/>
        </p:nvGrpSpPr>
        <p:grpSpPr>
          <a:xfrm>
            <a:off x="-233735" y="657878"/>
            <a:ext cx="6415753" cy="169287"/>
            <a:chOff x="-948435" y="853170"/>
            <a:chExt cx="4674658" cy="171637"/>
          </a:xfrm>
        </p:grpSpPr>
        <p:sp>
          <p:nvSpPr>
            <p:cNvPr id="17" name="Parallelogram 16">
              <a:extLst>
                <a:ext uri="{FF2B5EF4-FFF2-40B4-BE49-F238E27FC236}">
                  <a16:creationId xmlns:a16="http://schemas.microsoft.com/office/drawing/2014/main" id="{275FB5B4-32F9-444C-A5EC-FF0C17844A31}"/>
                </a:ext>
              </a:extLst>
            </p:cNvPr>
            <p:cNvSpPr/>
            <p:nvPr/>
          </p:nvSpPr>
          <p:spPr>
            <a:xfrm>
              <a:off x="-940274" y="853170"/>
              <a:ext cx="4461354" cy="128652"/>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18" name="Parallelogram 17">
              <a:extLst>
                <a:ext uri="{FF2B5EF4-FFF2-40B4-BE49-F238E27FC236}">
                  <a16:creationId xmlns:a16="http://schemas.microsoft.com/office/drawing/2014/main" id="{D17FCF3D-64D3-4183-8C54-EE634C4052CB}"/>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214506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31C1562-6455-4AFA-98FB-ECD62AA352FF}"/>
              </a:ext>
            </a:extLst>
          </p:cNvPr>
          <p:cNvSpPr txBox="1"/>
          <p:nvPr/>
        </p:nvSpPr>
        <p:spPr>
          <a:xfrm>
            <a:off x="83608" y="992034"/>
            <a:ext cx="4455734" cy="1900777"/>
          </a:xfrm>
          <a:prstGeom prst="rect">
            <a:avLst/>
          </a:prstGeom>
          <a:solidFill>
            <a:schemeClr val="accent3">
              <a:lumMod val="20000"/>
              <a:lumOff val="80000"/>
            </a:schemeClr>
          </a:solidFill>
          <a:ln>
            <a:solidFill>
              <a:schemeClr val="tx1"/>
            </a:solidFill>
          </a:ln>
        </p:spPr>
        <p:txBody>
          <a:bodyPr wrap="square" rtlCol="0">
            <a:spAutoFit/>
          </a:bodyPr>
          <a:lstStyle/>
          <a:p>
            <a:pPr>
              <a:lnSpc>
                <a:spcPct val="150000"/>
              </a:lnSpc>
            </a:pPr>
            <a:r>
              <a:rPr lang="en-US" sz="1600" b="1" dirty="0"/>
              <a:t>Project Name: </a:t>
            </a:r>
            <a:r>
              <a:rPr lang="en-US" sz="1600" dirty="0"/>
              <a:t>Winter Garden Mixed-Use</a:t>
            </a:r>
          </a:p>
          <a:p>
            <a:pPr>
              <a:lnSpc>
                <a:spcPct val="150000"/>
              </a:lnSpc>
            </a:pPr>
            <a:r>
              <a:rPr lang="en-US" sz="1600" b="1" dirty="0"/>
              <a:t>Type: </a:t>
            </a:r>
            <a:r>
              <a:rPr lang="en-US" sz="1600" dirty="0"/>
              <a:t>6-9 Townhomes with 4-6k SF of Retail/Office</a:t>
            </a:r>
          </a:p>
          <a:p>
            <a:pPr>
              <a:lnSpc>
                <a:spcPct val="150000"/>
              </a:lnSpc>
            </a:pPr>
            <a:r>
              <a:rPr lang="en-US" sz="1600" b="1" dirty="0"/>
              <a:t>Market: </a:t>
            </a:r>
            <a:r>
              <a:rPr lang="en-US" sz="1600" dirty="0"/>
              <a:t>Downtown</a:t>
            </a:r>
            <a:r>
              <a:rPr lang="en-US" sz="1600" b="1" dirty="0"/>
              <a:t> </a:t>
            </a:r>
            <a:r>
              <a:rPr lang="en-US" sz="1600" dirty="0"/>
              <a:t>Winter Garden</a:t>
            </a:r>
          </a:p>
          <a:p>
            <a:pPr>
              <a:lnSpc>
                <a:spcPct val="150000"/>
              </a:lnSpc>
            </a:pPr>
            <a:r>
              <a:rPr lang="en-US" sz="1600" b="1" dirty="0"/>
              <a:t>Address: </a:t>
            </a:r>
            <a:r>
              <a:rPr lang="pt-BR" sz="1600" dirty="0"/>
              <a:t>419 W Plant St, Winter Garden FL</a:t>
            </a:r>
          </a:p>
          <a:p>
            <a:pPr>
              <a:lnSpc>
                <a:spcPct val="150000"/>
              </a:lnSpc>
            </a:pPr>
            <a:r>
              <a:rPr lang="en-US" sz="1600" b="1" dirty="0"/>
              <a:t>Estimated Project Cost: </a:t>
            </a:r>
            <a:r>
              <a:rPr lang="en-US" sz="1600" dirty="0"/>
              <a:t>$4.5MM</a:t>
            </a:r>
          </a:p>
        </p:txBody>
      </p:sp>
      <p:pic>
        <p:nvPicPr>
          <p:cNvPr id="5" name="Picture 4">
            <a:extLst>
              <a:ext uri="{FF2B5EF4-FFF2-40B4-BE49-F238E27FC236}">
                <a16:creationId xmlns:a16="http://schemas.microsoft.com/office/drawing/2014/main" id="{F489C399-A127-4C75-A3F0-D9982449E7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8" r="4100"/>
          <a:stretch/>
        </p:blipFill>
        <p:spPr>
          <a:xfrm rot="16200000">
            <a:off x="5418104" y="178590"/>
            <a:ext cx="2674710" cy="4301598"/>
          </a:xfrm>
          <a:prstGeom prst="rect">
            <a:avLst/>
          </a:prstGeom>
        </p:spPr>
      </p:pic>
      <p:pic>
        <p:nvPicPr>
          <p:cNvPr id="9" name="Picture 8">
            <a:extLst>
              <a:ext uri="{FF2B5EF4-FFF2-40B4-BE49-F238E27FC236}">
                <a16:creationId xmlns:a16="http://schemas.microsoft.com/office/drawing/2014/main" id="{31AE871A-D6F6-41F9-B7A3-20F5FB276A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600" t="14300" r="26957" b="27800"/>
          <a:stretch/>
        </p:blipFill>
        <p:spPr>
          <a:xfrm>
            <a:off x="4604660" y="3115498"/>
            <a:ext cx="3880972" cy="3529584"/>
          </a:xfrm>
          <a:prstGeom prst="rect">
            <a:avLst/>
          </a:prstGeom>
        </p:spPr>
      </p:pic>
      <p:pic>
        <p:nvPicPr>
          <p:cNvPr id="17" name="Picture 16">
            <a:extLst>
              <a:ext uri="{FF2B5EF4-FFF2-40B4-BE49-F238E27FC236}">
                <a16:creationId xmlns:a16="http://schemas.microsoft.com/office/drawing/2014/main" id="{9D00CDB2-3532-4673-BBE4-0CCEBEFE57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599" t="53193" r="11801" b="27800"/>
          <a:stretch/>
        </p:blipFill>
        <p:spPr>
          <a:xfrm>
            <a:off x="7690109" y="3115498"/>
            <a:ext cx="1426462" cy="1158682"/>
          </a:xfrm>
          <a:prstGeom prst="rect">
            <a:avLst/>
          </a:prstGeom>
        </p:spPr>
      </p:pic>
      <p:sp>
        <p:nvSpPr>
          <p:cNvPr id="18" name="TextBox 17">
            <a:extLst>
              <a:ext uri="{FF2B5EF4-FFF2-40B4-BE49-F238E27FC236}">
                <a16:creationId xmlns:a16="http://schemas.microsoft.com/office/drawing/2014/main" id="{C791BDEF-679A-4101-8145-A93E0ECB8031}"/>
              </a:ext>
            </a:extLst>
          </p:cNvPr>
          <p:cNvSpPr txBox="1"/>
          <p:nvPr/>
        </p:nvSpPr>
        <p:spPr>
          <a:xfrm>
            <a:off x="6397752" y="6581001"/>
            <a:ext cx="1469136" cy="276999"/>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i="1" dirty="0"/>
              <a:t>Potential Site Plans</a:t>
            </a:r>
          </a:p>
        </p:txBody>
      </p:sp>
      <p:pic>
        <p:nvPicPr>
          <p:cNvPr id="19" name="Picture 18">
            <a:extLst>
              <a:ext uri="{FF2B5EF4-FFF2-40B4-BE49-F238E27FC236}">
                <a16:creationId xmlns:a16="http://schemas.microsoft.com/office/drawing/2014/main" id="{9EEFDDFD-5E1F-4530-B553-B344336F535B}"/>
              </a:ext>
            </a:extLst>
          </p:cNvPr>
          <p:cNvPicPr>
            <a:picLocks noChangeAspect="1"/>
          </p:cNvPicPr>
          <p:nvPr/>
        </p:nvPicPr>
        <p:blipFill rotWithShape="1">
          <a:blip r:embed="rId5">
            <a:extLst>
              <a:ext uri="{28A0092B-C50C-407E-A947-70E740481C1C}">
                <a14:useLocalDpi xmlns:a14="http://schemas.microsoft.com/office/drawing/2010/main" val="0"/>
              </a:ext>
            </a:extLst>
          </a:blip>
          <a:srcRect t="12523"/>
          <a:stretch/>
        </p:blipFill>
        <p:spPr>
          <a:xfrm>
            <a:off x="83608" y="3182112"/>
            <a:ext cx="4455733" cy="3381756"/>
          </a:xfrm>
          <a:prstGeom prst="rect">
            <a:avLst/>
          </a:prstGeom>
        </p:spPr>
      </p:pic>
      <p:sp>
        <p:nvSpPr>
          <p:cNvPr id="20" name="Freeform: Shape 19">
            <a:extLst>
              <a:ext uri="{FF2B5EF4-FFF2-40B4-BE49-F238E27FC236}">
                <a16:creationId xmlns:a16="http://schemas.microsoft.com/office/drawing/2014/main" id="{E2683038-9E54-4DC9-9B40-60427DFB6497}"/>
              </a:ext>
            </a:extLst>
          </p:cNvPr>
          <p:cNvSpPr/>
          <p:nvPr/>
        </p:nvSpPr>
        <p:spPr>
          <a:xfrm>
            <a:off x="1420238" y="3843815"/>
            <a:ext cx="1234023" cy="1164540"/>
          </a:xfrm>
          <a:custGeom>
            <a:avLst/>
            <a:gdLst>
              <a:gd name="connsiteX0" fmla="*/ 0 w 1234023"/>
              <a:gd name="connsiteY0" fmla="*/ 0 h 1164540"/>
              <a:gd name="connsiteX1" fmla="*/ 1178437 w 1234023"/>
              <a:gd name="connsiteY1" fmla="*/ 0 h 1164540"/>
              <a:gd name="connsiteX2" fmla="*/ 1234023 w 1234023"/>
              <a:gd name="connsiteY2" fmla="*/ 1053367 h 1164540"/>
              <a:gd name="connsiteX3" fmla="*/ 411341 w 1234023"/>
              <a:gd name="connsiteY3" fmla="*/ 1164540 h 1164540"/>
              <a:gd name="connsiteX4" fmla="*/ 403003 w 1234023"/>
              <a:gd name="connsiteY4" fmla="*/ 772654 h 1164540"/>
              <a:gd name="connsiteX5" fmla="*/ 22235 w 1234023"/>
              <a:gd name="connsiteY5" fmla="*/ 778213 h 1164540"/>
              <a:gd name="connsiteX6" fmla="*/ 0 w 1234023"/>
              <a:gd name="connsiteY6" fmla="*/ 0 h 116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023" h="1164540">
                <a:moveTo>
                  <a:pt x="0" y="0"/>
                </a:moveTo>
                <a:lnTo>
                  <a:pt x="1178437" y="0"/>
                </a:lnTo>
                <a:lnTo>
                  <a:pt x="1234023" y="1053367"/>
                </a:lnTo>
                <a:lnTo>
                  <a:pt x="411341" y="1164540"/>
                </a:lnTo>
                <a:lnTo>
                  <a:pt x="403003" y="772654"/>
                </a:lnTo>
                <a:lnTo>
                  <a:pt x="22235" y="778213"/>
                </a:lnTo>
                <a:lnTo>
                  <a:pt x="0" y="0"/>
                </a:lnTo>
                <a:close/>
              </a:path>
            </a:pathLst>
          </a:custGeom>
          <a:solidFill>
            <a:srgbClr val="FFFF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A9851B5-9088-47A9-9593-CB01EC08C65C}"/>
              </a:ext>
            </a:extLst>
          </p:cNvPr>
          <p:cNvGrpSpPr/>
          <p:nvPr/>
        </p:nvGrpSpPr>
        <p:grpSpPr>
          <a:xfrm>
            <a:off x="1178124" y="655002"/>
            <a:ext cx="6479132" cy="169287"/>
            <a:chOff x="-948435" y="853170"/>
            <a:chExt cx="4720837" cy="171637"/>
          </a:xfrm>
        </p:grpSpPr>
        <p:sp>
          <p:nvSpPr>
            <p:cNvPr id="11" name="Parallelogram 10">
              <a:extLst>
                <a:ext uri="{FF2B5EF4-FFF2-40B4-BE49-F238E27FC236}">
                  <a16:creationId xmlns:a16="http://schemas.microsoft.com/office/drawing/2014/main" id="{91D41D0C-EAE2-4C90-BEF5-00233B232D84}"/>
                </a:ext>
              </a:extLst>
            </p:cNvPr>
            <p:cNvSpPr/>
            <p:nvPr/>
          </p:nvSpPr>
          <p:spPr>
            <a:xfrm>
              <a:off x="-940275" y="853170"/>
              <a:ext cx="4712677" cy="131568"/>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2" name="Parallelogram 11">
              <a:extLst>
                <a:ext uri="{FF2B5EF4-FFF2-40B4-BE49-F238E27FC236}">
                  <a16:creationId xmlns:a16="http://schemas.microsoft.com/office/drawing/2014/main" id="{6C89DBB4-0601-4C0B-94AF-DF29C666DCAB}"/>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
        <p:nvSpPr>
          <p:cNvPr id="14" name="TextBox 13">
            <a:extLst>
              <a:ext uri="{FF2B5EF4-FFF2-40B4-BE49-F238E27FC236}">
                <a16:creationId xmlns:a16="http://schemas.microsoft.com/office/drawing/2014/main" id="{ECFBC302-3DAF-4928-BC60-5B8C380C79FB}"/>
              </a:ext>
            </a:extLst>
          </p:cNvPr>
          <p:cNvSpPr txBox="1"/>
          <p:nvPr/>
        </p:nvSpPr>
        <p:spPr>
          <a:xfrm>
            <a:off x="0" y="12394"/>
            <a:ext cx="7496355" cy="646331"/>
          </a:xfrm>
          <a:prstGeom prst="rect">
            <a:avLst/>
          </a:prstGeom>
          <a:noFill/>
        </p:spPr>
        <p:txBody>
          <a:bodyPr wrap="square" rtlCol="0">
            <a:spAutoFit/>
          </a:bodyPr>
          <a:lstStyle/>
          <a:p>
            <a:pPr algn="r"/>
            <a:r>
              <a:rPr lang="en-US" sz="3600" dirty="0">
                <a:latin typeface="Bahnschrift" panose="020B0502040204020203" pitchFamily="34" charset="0"/>
              </a:rPr>
              <a:t>Project: Winter Garden Mixed-Use</a:t>
            </a:r>
          </a:p>
        </p:txBody>
      </p:sp>
      <p:grpSp>
        <p:nvGrpSpPr>
          <p:cNvPr id="15" name="Group 14">
            <a:extLst>
              <a:ext uri="{FF2B5EF4-FFF2-40B4-BE49-F238E27FC236}">
                <a16:creationId xmlns:a16="http://schemas.microsoft.com/office/drawing/2014/main" id="{644B12EA-6F0A-4085-AE04-93A83DC1B29F}"/>
              </a:ext>
            </a:extLst>
          </p:cNvPr>
          <p:cNvGrpSpPr/>
          <p:nvPr/>
        </p:nvGrpSpPr>
        <p:grpSpPr>
          <a:xfrm>
            <a:off x="-233735" y="657878"/>
            <a:ext cx="6415753" cy="169287"/>
            <a:chOff x="-948435" y="853170"/>
            <a:chExt cx="4674658" cy="171637"/>
          </a:xfrm>
        </p:grpSpPr>
        <p:sp>
          <p:nvSpPr>
            <p:cNvPr id="21" name="Parallelogram 20">
              <a:extLst>
                <a:ext uri="{FF2B5EF4-FFF2-40B4-BE49-F238E27FC236}">
                  <a16:creationId xmlns:a16="http://schemas.microsoft.com/office/drawing/2014/main" id="{AE723B7B-6BED-4863-BE3D-9DF1624565E1}"/>
                </a:ext>
              </a:extLst>
            </p:cNvPr>
            <p:cNvSpPr/>
            <p:nvPr/>
          </p:nvSpPr>
          <p:spPr>
            <a:xfrm>
              <a:off x="-940274" y="853170"/>
              <a:ext cx="4461354" cy="128652"/>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2" name="Parallelogram 21">
              <a:extLst>
                <a:ext uri="{FF2B5EF4-FFF2-40B4-BE49-F238E27FC236}">
                  <a16:creationId xmlns:a16="http://schemas.microsoft.com/office/drawing/2014/main" id="{A96B9747-7EC2-4605-8932-580420637FC6}"/>
                </a:ext>
              </a:extLst>
            </p:cNvPr>
            <p:cNvSpPr/>
            <p:nvPr/>
          </p:nvSpPr>
          <p:spPr>
            <a:xfrm>
              <a:off x="-948435" y="903052"/>
              <a:ext cx="4674658" cy="121755"/>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2390414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1132</TotalTime>
  <Words>733</Words>
  <Application>Microsoft Office PowerPoint</Application>
  <PresentationFormat>On-screen Show (4:3)</PresentationFormat>
  <Paragraphs>70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Bahnschrift</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Author</cp:lastModifiedBy>
  <cp:revision>29</cp:revision>
  <dcterms:created xsi:type="dcterms:W3CDTF">2021-11-09T18:24:50Z</dcterms:created>
  <dcterms:modified xsi:type="dcterms:W3CDTF">2021-12-29T20:57:01Z</dcterms:modified>
</cp:coreProperties>
</file>